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77" r:id="rId5"/>
    <p:sldId id="259" r:id="rId6"/>
    <p:sldId id="260" r:id="rId7"/>
    <p:sldId id="261" r:id="rId8"/>
    <p:sldId id="262" r:id="rId9"/>
    <p:sldId id="263" r:id="rId10"/>
    <p:sldId id="278" r:id="rId11"/>
    <p:sldId id="264" r:id="rId12"/>
    <p:sldId id="265" r:id="rId13"/>
    <p:sldId id="266" r:id="rId14"/>
    <p:sldId id="267" r:id="rId15"/>
    <p:sldId id="268" r:id="rId16"/>
    <p:sldId id="269" r:id="rId17"/>
    <p:sldId id="281" r:id="rId18"/>
    <p:sldId id="280" r:id="rId19"/>
    <p:sldId id="279" r:id="rId20"/>
    <p:sldId id="282" r:id="rId21"/>
    <p:sldId id="283" r:id="rId22"/>
    <p:sldId id="270" r:id="rId23"/>
    <p:sldId id="271" r:id="rId24"/>
    <p:sldId id="272" r:id="rId25"/>
    <p:sldId id="273" r:id="rId26"/>
    <p:sldId id="274" r:id="rId27"/>
    <p:sldId id="275" r:id="rId28"/>
    <p:sldId id="276" r:id="rId29"/>
  </p:sldIdLst>
  <p:sldSz cx="9144000" cy="6858000" type="screen4x3"/>
  <p:notesSz cx="6858000" cy="9144000"/>
  <p:defaultTextStyle>
    <a:defPPr>
      <a:defRPr lang="ko-K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88311"/>
  </p:normalViewPr>
  <p:slideViewPr>
    <p:cSldViewPr>
      <p:cViewPr varScale="1">
        <p:scale>
          <a:sx n="100" d="100"/>
          <a:sy n="100" d="100"/>
        </p:scale>
        <p:origin x="196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8AE01064-8BE9-4673-ADE1-BAE5B49A9804}" type="datetimeFigureOut">
              <a:rPr lang="fr-FR"/>
              <a:pPr>
                <a:defRPr/>
              </a:pPr>
              <a:t>14/02/2019</a:t>
            </a:fld>
            <a:endParaRPr lang="fr-FR"/>
          </a:p>
        </p:txBody>
      </p:sp>
      <p:sp>
        <p:nvSpPr>
          <p:cNvPr id="6" name="Espace réservé de l'image des diapositives 3"/>
          <p:cNvSpPr>
            <a:spLocks noGrp="1" noRot="1" noChangeAspect="1"/>
          </p:cNvSpPr>
          <p:nvPr>
            <p:ph type="sldImg" idx="2"/>
          </p:nvPr>
        </p:nvSpPr>
        <p:spPr bwMode="auto">
          <a:xfrm>
            <a:off x="1143000" y="685800"/>
            <a:ext cx="4572000" cy="34290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4343400"/>
            <a:ext cx="5486400" cy="4114800"/>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7493D77D-A863-4521-BC6E-524116C581E4}" type="slidenum">
              <a:rPr/>
              <a:pPr>
                <a:defRPr/>
              </a:pPr>
              <a:t>‹N°›</a:t>
            </a:fld>
            <a:endParaRPr lang="fr-FR"/>
          </a:p>
        </p:txBody>
      </p:sp>
    </p:spTree>
    <p:extLst>
      <p:ext uri="{BB962C8B-B14F-4D97-AF65-F5344CB8AC3E}">
        <p14:creationId xmlns:p14="http://schemas.microsoft.com/office/powerpoint/2010/main" val="2280742261"/>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7493D77D-A863-4521-BC6E-524116C581E4}" type="slidenum">
              <a:rPr/>
              <a:pPr>
                <a:defRPr/>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7493D77D-A863-4521-BC6E-524116C581E4}" type="slidenum">
              <a:rPr/>
              <a:pPr>
                <a:defRPr/>
              </a:pPr>
              <a:t>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493D77D-A863-4521-BC6E-524116C581E4}" type="slidenum">
              <a:rPr lang="fr-FR" smtClean="0"/>
              <a:pPr>
                <a:defRPr/>
              </a:pPr>
              <a:t>10</a:t>
            </a:fld>
            <a:endParaRPr lang="fr-FR"/>
          </a:p>
        </p:txBody>
      </p:sp>
    </p:spTree>
    <p:extLst>
      <p:ext uri="{BB962C8B-B14F-4D97-AF65-F5344CB8AC3E}">
        <p14:creationId xmlns:p14="http://schemas.microsoft.com/office/powerpoint/2010/main" val="81990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493D77D-A863-4521-BC6E-524116C581E4}" type="slidenum">
              <a:rPr lang="fr-FR" smtClean="0"/>
              <a:pPr>
                <a:defRPr/>
              </a:pPr>
              <a:t>17</a:t>
            </a:fld>
            <a:endParaRPr lang="fr-FR"/>
          </a:p>
        </p:txBody>
      </p:sp>
    </p:spTree>
    <p:extLst>
      <p:ext uri="{BB962C8B-B14F-4D97-AF65-F5344CB8AC3E}">
        <p14:creationId xmlns:p14="http://schemas.microsoft.com/office/powerpoint/2010/main" val="3822927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bg>
      <p:bgPr>
        <a:blipFill>
          <a:blip r:embed="rId2" cstate="print"/>
          <a:stretch/>
        </a:blipFill>
        <a:effectLst/>
      </p:bgPr>
    </p:bg>
    <p:spTree>
      <p:nvGrpSpPr>
        <p:cNvPr id="1" name=""/>
        <p:cNvGrpSpPr/>
        <p:nvPr/>
      </p:nvGrpSpPr>
      <p:grpSpPr bwMode="auto">
        <a:xfrm>
          <a:off x="0" y="0"/>
          <a:ext cx="0" cy="0"/>
          <a:chOff x="0" y="0"/>
          <a:chExt cx="0" cy="0"/>
        </a:xfrm>
      </p:grpSpPr>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bg>
      <p:bgPr>
        <a:blipFill>
          <a:blip r:embed="rId2" cstate="print"/>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0" y="16777"/>
            <a:ext cx="9144000" cy="1069513"/>
          </a:xfrm>
          <a:prstGeom prst="rect">
            <a:avLst/>
          </a:prstGeom>
        </p:spPr>
        <p:txBody>
          <a:bodyPr anchor="ctr"/>
          <a:lstStyle>
            <a:lvl1pPr>
              <a:defRPr b="1">
                <a:solidFill>
                  <a:schemeClr val="tx1">
                    <a:lumMod val="75000"/>
                    <a:lumOff val="25000"/>
                  </a:schemeClr>
                </a:solidFill>
                <a:latin typeface="Arial"/>
                <a:cs typeface="Arial"/>
              </a:defRPr>
            </a:lvl1pPr>
          </a:lstStyle>
          <a:p>
            <a:pPr>
              <a:defRPr/>
            </a:pPr>
            <a:r>
              <a:rPr lang="en-US"/>
              <a:t> Free PPT _ Click to add title</a:t>
            </a:r>
            <a:endParaRPr lang="ko-KR"/>
          </a:p>
        </p:txBody>
      </p:sp>
      <p:sp>
        <p:nvSpPr>
          <p:cNvPr id="5" name="Content Placeholder 2"/>
          <p:cNvSpPr>
            <a:spLocks noGrp="1"/>
          </p:cNvSpPr>
          <p:nvPr>
            <p:ph idx="1"/>
          </p:nvPr>
        </p:nvSpPr>
        <p:spPr bwMode="auto">
          <a:xfrm>
            <a:off x="457200" y="1600200"/>
            <a:ext cx="8229600" cy="460647"/>
          </a:xfrm>
          <a:prstGeom prst="rect">
            <a:avLst/>
          </a:prstGeom>
        </p:spPr>
        <p:txBody>
          <a:bodyPr anchor="ctr"/>
          <a:lstStyle>
            <a:lvl1pPr marL="0" indent="0">
              <a:buNone/>
              <a:defRPr sz="2000">
                <a:solidFill>
                  <a:schemeClr val="tx1">
                    <a:lumMod val="75000"/>
                    <a:lumOff val="25000"/>
                  </a:schemeClr>
                </a:solidFill>
                <a:latin typeface="Arial"/>
                <a:cs typeface="Arial"/>
              </a:defRPr>
            </a:lvl1pPr>
          </a:lstStyle>
          <a:p>
            <a:pPr lvl="0">
              <a:defRPr/>
            </a:pPr>
            <a:r>
              <a:rPr lang="en-US"/>
              <a:t>Click to edit Master text styles</a:t>
            </a:r>
            <a:endParaRPr/>
          </a:p>
        </p:txBody>
      </p:sp>
      <p:sp>
        <p:nvSpPr>
          <p:cNvPr id="6" name="Content Placeholder 2"/>
          <p:cNvSpPr>
            <a:spLocks noGrp="1"/>
          </p:cNvSpPr>
          <p:nvPr>
            <p:ph idx="10"/>
          </p:nvPr>
        </p:nvSpPr>
        <p:spPr bwMode="auto">
          <a:xfrm>
            <a:off x="467543" y="2276871"/>
            <a:ext cx="8229600" cy="3600399"/>
          </a:xfrm>
          <a:prstGeom prst="rect">
            <a:avLst/>
          </a:prstGeom>
        </p:spPr>
        <p:txBody>
          <a:bodyPr lIns="396000" anchor="t"/>
          <a:lstStyle>
            <a:lvl1pPr marL="0" indent="0">
              <a:buNone/>
              <a:defRPr sz="1400">
                <a:solidFill>
                  <a:schemeClr val="tx1">
                    <a:lumMod val="75000"/>
                    <a:lumOff val="25000"/>
                  </a:schemeClr>
                </a:solidFill>
                <a:latin typeface="Arial"/>
                <a:cs typeface="Arial"/>
              </a:defRPr>
            </a:lvl1pPr>
          </a:lstStyle>
          <a:p>
            <a:pPr lvl="0">
              <a:defRPr/>
            </a:pPr>
            <a:r>
              <a:rPr lang="en-US"/>
              <a:t>Click to edit Master text styles</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bg>
      <p:bgPr>
        <a:blipFill>
          <a:blip r:embed="rId2" cstate="print"/>
          <a:stretch/>
        </a:blipFill>
        <a:effectLst/>
      </p:bgPr>
    </p:bg>
    <p:spTree>
      <p:nvGrpSpPr>
        <p:cNvPr id="1" name=""/>
        <p:cNvGrpSpPr/>
        <p:nvPr/>
      </p:nvGrpSpPr>
      <p:grpSpPr bwMode="auto">
        <a:xfrm>
          <a:off x="0" y="0"/>
          <a:ext cx="0" cy="0"/>
          <a:chOff x="0" y="0"/>
          <a:chExt cx="0" cy="0"/>
        </a:xfrm>
      </p:grpSpPr>
      <p:sp>
        <p:nvSpPr>
          <p:cNvPr id="4" name="Title 1"/>
          <p:cNvSpPr>
            <a:spLocks noGrp="1"/>
          </p:cNvSpPr>
          <p:nvPr>
            <p:ph type="title" hasCustomPrompt="1"/>
          </p:nvPr>
        </p:nvSpPr>
        <p:spPr bwMode="auto">
          <a:xfrm>
            <a:off x="1619671" y="0"/>
            <a:ext cx="7524327" cy="1069513"/>
          </a:xfrm>
          <a:prstGeom prst="rect">
            <a:avLst/>
          </a:prstGeom>
        </p:spPr>
        <p:txBody>
          <a:bodyPr anchor="ctr"/>
          <a:lstStyle>
            <a:lvl1pPr>
              <a:defRPr b="1">
                <a:solidFill>
                  <a:schemeClr val="tx1">
                    <a:lumMod val="75000"/>
                    <a:lumOff val="25000"/>
                  </a:schemeClr>
                </a:solidFill>
                <a:latin typeface="Arial"/>
                <a:cs typeface="Arial"/>
              </a:defRPr>
            </a:lvl1pPr>
          </a:lstStyle>
          <a:p>
            <a:pPr>
              <a:defRPr/>
            </a:pPr>
            <a:r>
              <a:rPr lang="en-US"/>
              <a:t>Free PPT _ Click to add title</a:t>
            </a:r>
            <a:endParaRPr lang="ko-KR"/>
          </a:p>
        </p:txBody>
      </p:sp>
      <p:sp>
        <p:nvSpPr>
          <p:cNvPr id="5" name="Content Placeholder 2"/>
          <p:cNvSpPr>
            <a:spLocks noGrp="1"/>
          </p:cNvSpPr>
          <p:nvPr>
            <p:ph idx="1"/>
          </p:nvPr>
        </p:nvSpPr>
        <p:spPr bwMode="auto">
          <a:xfrm>
            <a:off x="2123727" y="1268759"/>
            <a:ext cx="6563071" cy="460647"/>
          </a:xfrm>
          <a:prstGeom prst="rect">
            <a:avLst/>
          </a:prstGeom>
        </p:spPr>
        <p:txBody>
          <a:bodyPr anchor="ctr"/>
          <a:lstStyle>
            <a:lvl1pPr marL="0" indent="0">
              <a:buNone/>
              <a:defRPr sz="2000">
                <a:solidFill>
                  <a:schemeClr val="tx1">
                    <a:lumMod val="75000"/>
                    <a:lumOff val="25000"/>
                  </a:schemeClr>
                </a:solidFill>
                <a:latin typeface="Arial"/>
                <a:cs typeface="Arial"/>
              </a:defRPr>
            </a:lvl1pPr>
          </a:lstStyle>
          <a:p>
            <a:pPr lvl="0">
              <a:defRPr/>
            </a:pPr>
            <a:r>
              <a:rPr lang="en-US"/>
              <a:t>Click to edit Master text styles</a:t>
            </a:r>
            <a:endParaRPr/>
          </a:p>
        </p:txBody>
      </p:sp>
      <p:sp>
        <p:nvSpPr>
          <p:cNvPr id="6" name="Content Placeholder 2"/>
          <p:cNvSpPr>
            <a:spLocks noGrp="1"/>
          </p:cNvSpPr>
          <p:nvPr>
            <p:ph idx="10"/>
          </p:nvPr>
        </p:nvSpPr>
        <p:spPr bwMode="auto">
          <a:xfrm>
            <a:off x="2134071" y="1844823"/>
            <a:ext cx="6563071" cy="4147864"/>
          </a:xfrm>
          <a:prstGeom prst="rect">
            <a:avLst/>
          </a:prstGeom>
        </p:spPr>
        <p:txBody>
          <a:bodyPr lIns="396000" anchor="t"/>
          <a:lstStyle>
            <a:lvl1pPr marL="0" indent="0">
              <a:buNone/>
              <a:defRPr sz="1400">
                <a:solidFill>
                  <a:schemeClr val="tx1">
                    <a:lumMod val="75000"/>
                    <a:lumOff val="25000"/>
                  </a:schemeClr>
                </a:solidFill>
              </a:defRPr>
            </a:lvl1pPr>
          </a:lstStyle>
          <a:p>
            <a:pPr lvl="0">
              <a:defRPr/>
            </a:pPr>
            <a:r>
              <a:rPr lang="en-US"/>
              <a:t>Click to edit Master text styles</a:t>
            </a:r>
            <a:endParaRPr/>
          </a:p>
        </p:txBody>
      </p:sp>
    </p:spTree>
  </p:cSld>
  <p:clrMapOvr>
    <a:masterClrMapping/>
  </p:clrMapOvr>
  <p:hf/>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p:txStyles>
    <p:titleStyle>
      <a:lvl1pPr algn="l" defTabSz="914400">
        <a:spcBef>
          <a:spcPts val="0"/>
        </a:spcBef>
        <a:buNone/>
        <a:defRPr sz="4000" b="1">
          <a:solidFill>
            <a:schemeClr val="tx1"/>
          </a:solidFill>
          <a:latin typeface="Arial"/>
          <a:ea typeface="+mj-ea"/>
          <a:cs typeface="Arial"/>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ko-K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QvrdubBPv-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ducation.gouv.fr/cid21049/pirls-2016-evaluation-internationale-des-eleves-de-cm1-en-comprehension-de-l-ecrit-evolution-des-performances-sur-quinze-ans.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42O67hFQk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3"/>
          <p:cNvSpPr/>
          <p:nvPr/>
        </p:nvSpPr>
        <p:spPr bwMode="auto">
          <a:xfrm>
            <a:off x="612660" y="2996951"/>
            <a:ext cx="2879290" cy="3081934"/>
          </a:xfrm>
          <a:prstGeom prst="rect">
            <a:avLst/>
          </a:prstGeom>
          <a:noFill/>
        </p:spPr>
        <p:txBody>
          <a:bodyPr wrap="square">
            <a:spAutoFit/>
          </a:bodyPr>
          <a:lstStyle/>
          <a:p>
            <a:pPr marL="285750" indent="-285750">
              <a:lnSpc>
                <a:spcPct val="200000"/>
              </a:lnSpc>
              <a:spcBef>
                <a:spcPts val="0"/>
              </a:spcBef>
              <a:spcAft>
                <a:spcPts val="0"/>
              </a:spcAft>
              <a:buFont typeface="Wingdings"/>
              <a:buChar char="ü"/>
              <a:defRPr/>
            </a:pPr>
            <a:r>
              <a:rPr lang="en-US" sz="1600" b="1" dirty="0">
                <a:solidFill>
                  <a:schemeClr val="tx1">
                    <a:lumMod val="75000"/>
                    <a:lumOff val="25000"/>
                  </a:schemeClr>
                </a:solidFill>
                <a:latin typeface="+mn-ea"/>
                <a:cs typeface="Arial"/>
              </a:rPr>
              <a:t>- Caroline </a:t>
            </a:r>
            <a:r>
              <a:rPr lang="en-US" sz="1600" b="1" dirty="0" err="1">
                <a:solidFill>
                  <a:schemeClr val="tx1">
                    <a:lumMod val="75000"/>
                    <a:lumOff val="25000"/>
                  </a:schemeClr>
                </a:solidFill>
                <a:latin typeface="+mn-ea"/>
                <a:cs typeface="Arial"/>
              </a:rPr>
              <a:t>Boin</a:t>
            </a:r>
            <a:r>
              <a:rPr lang="en-US" sz="1600" b="1" dirty="0">
                <a:solidFill>
                  <a:schemeClr val="tx1">
                    <a:lumMod val="75000"/>
                    <a:lumOff val="25000"/>
                  </a:schemeClr>
                </a:solidFill>
                <a:latin typeface="+mn-ea"/>
                <a:cs typeface="Arial"/>
              </a:rPr>
              <a:t> </a:t>
            </a:r>
          </a:p>
          <a:p>
            <a:pPr marL="285750" indent="-285750">
              <a:lnSpc>
                <a:spcPct val="200000"/>
              </a:lnSpc>
              <a:spcBef>
                <a:spcPts val="0"/>
              </a:spcBef>
              <a:spcAft>
                <a:spcPts val="0"/>
              </a:spcAft>
              <a:buFont typeface="Wingdings"/>
              <a:buChar char="ü"/>
              <a:defRPr/>
            </a:pPr>
            <a:r>
              <a:rPr lang="en-US" sz="1600" b="1" dirty="0">
                <a:solidFill>
                  <a:schemeClr val="tx1">
                    <a:lumMod val="75000"/>
                    <a:lumOff val="25000"/>
                  </a:schemeClr>
                </a:solidFill>
                <a:latin typeface="+mn-ea"/>
              </a:rPr>
              <a:t>- </a:t>
            </a:r>
            <a:r>
              <a:rPr lang="en-US" sz="1600" b="1" dirty="0" err="1">
                <a:solidFill>
                  <a:schemeClr val="tx1">
                    <a:lumMod val="75000"/>
                    <a:lumOff val="25000"/>
                  </a:schemeClr>
                </a:solidFill>
                <a:latin typeface="+mn-ea"/>
              </a:rPr>
              <a:t>Ande</a:t>
            </a:r>
            <a:r>
              <a:rPr lang="en-US" sz="1600" b="1" dirty="0">
                <a:solidFill>
                  <a:schemeClr val="tx1">
                    <a:lumMod val="75000"/>
                    <a:lumOff val="25000"/>
                  </a:schemeClr>
                </a:solidFill>
                <a:latin typeface="+mn-ea"/>
              </a:rPr>
              <a:t> Poggi</a:t>
            </a:r>
            <a:endParaRPr sz="1600" dirty="0">
              <a:latin typeface="+mn-ea"/>
            </a:endParaRPr>
          </a:p>
          <a:p>
            <a:pPr marL="285750" indent="-285750">
              <a:lnSpc>
                <a:spcPct val="200000"/>
              </a:lnSpc>
              <a:spcBef>
                <a:spcPts val="0"/>
              </a:spcBef>
              <a:spcAft>
                <a:spcPts val="0"/>
              </a:spcAft>
              <a:buFont typeface="Wingdings"/>
              <a:buChar char="ü"/>
              <a:defRPr/>
            </a:pPr>
            <a:r>
              <a:rPr lang="en-US" sz="1600" b="1" dirty="0">
                <a:solidFill>
                  <a:schemeClr val="tx1">
                    <a:lumMod val="75000"/>
                    <a:lumOff val="25000"/>
                  </a:schemeClr>
                </a:solidFill>
                <a:latin typeface="+mn-ea"/>
                <a:cs typeface="Arial"/>
              </a:rPr>
              <a:t>-  Hélène </a:t>
            </a:r>
            <a:r>
              <a:rPr lang="en-US" sz="1600" b="1" dirty="0" err="1">
                <a:solidFill>
                  <a:schemeClr val="tx1">
                    <a:lumMod val="75000"/>
                    <a:lumOff val="25000"/>
                  </a:schemeClr>
                </a:solidFill>
                <a:latin typeface="+mn-ea"/>
                <a:cs typeface="Arial"/>
              </a:rPr>
              <a:t>Sablé</a:t>
            </a:r>
            <a:endParaRPr sz="1600" dirty="0">
              <a:latin typeface="+mn-ea"/>
            </a:endParaRPr>
          </a:p>
          <a:p>
            <a:pPr marL="285750" indent="-285750">
              <a:lnSpc>
                <a:spcPct val="200000"/>
              </a:lnSpc>
              <a:spcBef>
                <a:spcPts val="0"/>
              </a:spcBef>
              <a:spcAft>
                <a:spcPts val="0"/>
              </a:spcAft>
              <a:buFont typeface="Wingdings"/>
              <a:buChar char="ü"/>
              <a:defRPr/>
            </a:pPr>
            <a:r>
              <a:rPr lang="en-US" sz="1600" b="1" dirty="0">
                <a:solidFill>
                  <a:schemeClr val="tx1">
                    <a:lumMod val="75000"/>
                    <a:lumOff val="25000"/>
                  </a:schemeClr>
                </a:solidFill>
                <a:latin typeface="+mn-ea"/>
                <a:cs typeface="Arial"/>
              </a:rPr>
              <a:t>-  Sébastien </a:t>
            </a:r>
            <a:r>
              <a:rPr lang="en-US" sz="1600" b="1" dirty="0" err="1">
                <a:solidFill>
                  <a:schemeClr val="tx1">
                    <a:lumMod val="75000"/>
                    <a:lumOff val="25000"/>
                  </a:schemeClr>
                </a:solidFill>
                <a:latin typeface="+mn-ea"/>
                <a:cs typeface="Arial"/>
              </a:rPr>
              <a:t>Thévenard</a:t>
            </a:r>
            <a:endParaRPr sz="1600" dirty="0">
              <a:latin typeface="+mn-ea"/>
            </a:endParaRPr>
          </a:p>
          <a:p>
            <a:pPr marL="285750" indent="-285750">
              <a:lnSpc>
                <a:spcPct val="200000"/>
              </a:lnSpc>
              <a:buFont typeface="Wingdings"/>
              <a:buChar char="ü"/>
              <a:defRPr/>
            </a:pPr>
            <a:r>
              <a:rPr lang="en-US" sz="1600" b="1" dirty="0">
                <a:solidFill>
                  <a:schemeClr val="tx1">
                    <a:lumMod val="75000"/>
                    <a:lumOff val="25000"/>
                  </a:schemeClr>
                </a:solidFill>
                <a:latin typeface="+mn-ea"/>
                <a:cs typeface="Arial"/>
              </a:rPr>
              <a:t> -  </a:t>
            </a:r>
            <a:r>
              <a:rPr lang="en-US" sz="1600" b="1" dirty="0" err="1">
                <a:solidFill>
                  <a:schemeClr val="tx1">
                    <a:lumMod val="75000"/>
                    <a:lumOff val="25000"/>
                  </a:schemeClr>
                </a:solidFill>
                <a:latin typeface="+mn-ea"/>
                <a:cs typeface="Arial"/>
              </a:rPr>
              <a:t>Aurélie</a:t>
            </a:r>
            <a:r>
              <a:rPr lang="en-US" sz="1600" b="1" dirty="0">
                <a:solidFill>
                  <a:schemeClr val="tx1">
                    <a:lumMod val="75000"/>
                    <a:lumOff val="25000"/>
                  </a:schemeClr>
                </a:solidFill>
                <a:latin typeface="+mn-ea"/>
                <a:cs typeface="Arial"/>
              </a:rPr>
              <a:t> </a:t>
            </a:r>
            <a:r>
              <a:rPr lang="en-US" sz="1600" b="1" dirty="0" err="1">
                <a:solidFill>
                  <a:schemeClr val="tx1">
                    <a:lumMod val="75000"/>
                    <a:lumOff val="25000"/>
                  </a:schemeClr>
                </a:solidFill>
                <a:latin typeface="+mn-ea"/>
                <a:cs typeface="Arial"/>
              </a:rPr>
              <a:t>Gourmelon</a:t>
            </a:r>
            <a:endParaRPr lang="en-US" sz="1600" dirty="0">
              <a:latin typeface="+mn-ea"/>
            </a:endParaRPr>
          </a:p>
          <a:p>
            <a:pPr marL="285750" indent="-285750">
              <a:lnSpc>
                <a:spcPct val="200000"/>
              </a:lnSpc>
              <a:spcBef>
                <a:spcPts val="0"/>
              </a:spcBef>
              <a:spcAft>
                <a:spcPts val="0"/>
              </a:spcAft>
              <a:buFont typeface="Wingdings"/>
              <a:buChar char="ü"/>
              <a:defRPr/>
            </a:pPr>
            <a:endParaRPr dirty="0"/>
          </a:p>
        </p:txBody>
      </p:sp>
      <p:sp>
        <p:nvSpPr>
          <p:cNvPr id="5" name="TextBox 1"/>
          <p:cNvSpPr/>
          <p:nvPr/>
        </p:nvSpPr>
        <p:spPr bwMode="auto">
          <a:xfrm>
            <a:off x="2915815" y="305433"/>
            <a:ext cx="5255466" cy="1737396"/>
          </a:xfrm>
          <a:prstGeom prst="rect">
            <a:avLst/>
          </a:prstGeom>
          <a:noFill/>
          <a:ln w="9525">
            <a:noFill/>
            <a:miter lim="800000"/>
            <a:headEnd/>
            <a:tailEnd/>
          </a:ln>
        </p:spPr>
        <p:txBody>
          <a:bodyPr wrap="square">
            <a:spAutoFit/>
          </a:bodyPr>
          <a:lstStyle/>
          <a:p>
            <a:pPr algn="ctr">
              <a:lnSpc>
                <a:spcPct val="150000"/>
              </a:lnSpc>
              <a:defRPr/>
            </a:pPr>
            <a:r>
              <a:rPr lang="en-US" sz="3600" b="1">
                <a:solidFill>
                  <a:schemeClr val="tx1">
                    <a:lumMod val="75000"/>
                    <a:lumOff val="25000"/>
                  </a:schemeClr>
                </a:solidFill>
                <a:latin typeface="Arial"/>
                <a:ea typeface="맑은 고딕"/>
                <a:cs typeface="Arial"/>
              </a:rPr>
              <a:t>Formation Maîtrise de la langue au cycle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FB496-4238-0C47-8C31-3503FAF1E954}"/>
              </a:ext>
            </a:extLst>
          </p:cNvPr>
          <p:cNvSpPr>
            <a:spLocks noGrp="1"/>
          </p:cNvSpPr>
          <p:nvPr>
            <p:ph type="title"/>
          </p:nvPr>
        </p:nvSpPr>
        <p:spPr/>
        <p:txBody>
          <a:bodyPr/>
          <a:lstStyle/>
          <a:p>
            <a:r>
              <a:rPr lang="fr-FR" sz="3600" dirty="0"/>
              <a:t>Pourquoi le concept de </a:t>
            </a:r>
            <a:r>
              <a:rPr lang="fr-FR" sz="3600" dirty="0" err="1"/>
              <a:t>littératie</a:t>
            </a:r>
            <a:r>
              <a:rPr lang="fr-FR" sz="3600" dirty="0"/>
              <a:t> ?</a:t>
            </a:r>
          </a:p>
        </p:txBody>
      </p:sp>
      <p:sp>
        <p:nvSpPr>
          <p:cNvPr id="4" name="Espace réservé du contenu 3">
            <a:extLst>
              <a:ext uri="{FF2B5EF4-FFF2-40B4-BE49-F238E27FC236}">
                <a16:creationId xmlns:a16="http://schemas.microsoft.com/office/drawing/2014/main" id="{5A2D90DE-A4FB-1240-9D5C-FAE1B4C75D80}"/>
              </a:ext>
            </a:extLst>
          </p:cNvPr>
          <p:cNvSpPr>
            <a:spLocks noGrp="1"/>
          </p:cNvSpPr>
          <p:nvPr>
            <p:ph idx="10"/>
          </p:nvPr>
        </p:nvSpPr>
        <p:spPr>
          <a:xfrm>
            <a:off x="611560" y="1340768"/>
            <a:ext cx="8229600" cy="4786080"/>
          </a:xfrm>
        </p:spPr>
        <p:txBody>
          <a:bodyPr/>
          <a:lstStyle/>
          <a:p>
            <a:pPr>
              <a:defRPr/>
            </a:pPr>
            <a:r>
              <a:rPr lang="fr-FR" sz="2800" dirty="0"/>
              <a:t>Plus les compétences en </a:t>
            </a:r>
            <a:r>
              <a:rPr lang="fr-FR" sz="2800" dirty="0" err="1"/>
              <a:t>littératie</a:t>
            </a:r>
            <a:r>
              <a:rPr lang="fr-FR" sz="2800" dirty="0"/>
              <a:t> sont développées tout au long de la vie, plus la personne disposera de l’autonomie requise pour faire des choix éclairés dans sa vie personnelle, professionnelle et citoyenne. </a:t>
            </a:r>
          </a:p>
          <a:p>
            <a:pPr>
              <a:defRPr/>
            </a:pPr>
            <a:endParaRPr lang="fr-FR" sz="2800" dirty="0"/>
          </a:p>
          <a:p>
            <a:pPr>
              <a:defRPr/>
            </a:pPr>
            <a:r>
              <a:rPr lang="fr-FR" sz="2800" dirty="0"/>
              <a:t>Un niveau insuffisant de compétences en </a:t>
            </a:r>
            <a:r>
              <a:rPr lang="fr-FR" sz="2800" dirty="0" err="1"/>
              <a:t>littératie</a:t>
            </a:r>
            <a:r>
              <a:rPr lang="fr-FR" sz="2800" dirty="0"/>
              <a:t> entraîne de lourdes conséquences non seulement sur la réussite éducative d’une personne, mais aussi sur sa vie. </a:t>
            </a:r>
          </a:p>
          <a:p>
            <a:endParaRPr lang="fr-FR" dirty="0"/>
          </a:p>
        </p:txBody>
      </p:sp>
    </p:spTree>
    <p:extLst>
      <p:ext uri="{BB962C8B-B14F-4D97-AF65-F5344CB8AC3E}">
        <p14:creationId xmlns:p14="http://schemas.microsoft.com/office/powerpoint/2010/main" val="43642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lstStyle/>
          <a:p>
            <a:pPr>
              <a:defRPr/>
            </a:pPr>
            <a:r>
              <a:rPr lang="en-US"/>
              <a:t> </a:t>
            </a:r>
            <a:r>
              <a:rPr lang="en-US" sz="3600"/>
              <a:t>Qu’est-ce que la compréhension ?</a:t>
            </a:r>
            <a:endParaRPr lang="ko-KR" sz="3600"/>
          </a:p>
        </p:txBody>
      </p:sp>
      <p:sp>
        <p:nvSpPr>
          <p:cNvPr id="5" name="Content Placeholder 5"/>
          <p:cNvSpPr>
            <a:spLocks noGrp="1"/>
          </p:cNvSpPr>
          <p:nvPr>
            <p:ph idx="1"/>
          </p:nvPr>
        </p:nvSpPr>
        <p:spPr bwMode="auto">
          <a:xfrm>
            <a:off x="457199" y="1115249"/>
            <a:ext cx="8229600" cy="533399"/>
          </a:xfrm>
        </p:spPr>
        <p:txBody>
          <a:bodyPr/>
          <a:lstStyle/>
          <a:p>
            <a:pPr lvl="0">
              <a:defRPr/>
            </a:pPr>
            <a:r>
              <a:rPr lang="en-US" b="1" dirty="0" err="1">
                <a:solidFill>
                  <a:schemeClr val="tx1">
                    <a:lumMod val="75000"/>
                    <a:lumOff val="25000"/>
                  </a:schemeClr>
                </a:solidFill>
                <a:latin typeface="Arial"/>
                <a:cs typeface="Arial"/>
              </a:rPr>
              <a:t>Vidéo</a:t>
            </a:r>
            <a:r>
              <a:rPr lang="en-US" b="1" dirty="0">
                <a:solidFill>
                  <a:schemeClr val="tx1">
                    <a:lumMod val="75000"/>
                    <a:lumOff val="25000"/>
                  </a:schemeClr>
                </a:solidFill>
                <a:latin typeface="Arial"/>
                <a:cs typeface="Arial"/>
              </a:rPr>
              <a:t> de P. </a:t>
            </a:r>
            <a:r>
              <a:rPr lang="en-US" b="1" dirty="0" err="1">
                <a:solidFill>
                  <a:schemeClr val="tx1">
                    <a:lumMod val="75000"/>
                    <a:lumOff val="25000"/>
                  </a:schemeClr>
                </a:solidFill>
                <a:latin typeface="Arial"/>
                <a:cs typeface="Arial"/>
              </a:rPr>
              <a:t>Sève</a:t>
            </a:r>
            <a:r>
              <a:rPr lang="en-US" b="1" dirty="0">
                <a:solidFill>
                  <a:schemeClr val="tx1">
                    <a:lumMod val="75000"/>
                    <a:lumOff val="25000"/>
                  </a:schemeClr>
                </a:solidFill>
                <a:latin typeface="Arial"/>
                <a:cs typeface="Arial"/>
              </a:rPr>
              <a:t> : </a:t>
            </a:r>
            <a:r>
              <a:rPr lang="en-US" sz="2000" b="0" i="0" u="sng" strike="noStrike" cap="none" spc="0" dirty="0">
                <a:latin typeface="Arial"/>
                <a:ea typeface="Arial"/>
                <a:cs typeface="Arial"/>
                <a:hlinkClick r:id="rId2"/>
              </a:rPr>
              <a:t>https://www.youtube.com/watch?v=QvrdubBPv-A</a:t>
            </a:r>
            <a:endParaRPr lang="en-US" sz="2000" b="0" i="0" u="sng" strike="noStrike" cap="none" spc="0" dirty="0">
              <a:latin typeface="Arial"/>
              <a:ea typeface="Arial"/>
              <a:cs typeface="Arial"/>
            </a:endParaRPr>
          </a:p>
        </p:txBody>
      </p:sp>
      <p:sp>
        <p:nvSpPr>
          <p:cNvPr id="6" name="Content Placeholder 6"/>
          <p:cNvSpPr>
            <a:spLocks noGrp="1"/>
          </p:cNvSpPr>
          <p:nvPr>
            <p:ph idx="10"/>
          </p:nvPr>
        </p:nvSpPr>
        <p:spPr bwMode="auto">
          <a:xfrm>
            <a:off x="323528" y="1988840"/>
            <a:ext cx="8568952" cy="4248472"/>
          </a:xfrm>
        </p:spPr>
        <p:txBody>
          <a:bodyPr/>
          <a:lstStyle/>
          <a:p>
            <a:pPr algn="ctr">
              <a:defRPr/>
            </a:pPr>
            <a:r>
              <a:rPr lang="fr-FR" altLang="ko-KR" sz="2400" b="1" dirty="0">
                <a:solidFill>
                  <a:srgbClr val="0070C0"/>
                </a:solidFill>
                <a:latin typeface="Arial"/>
                <a:cs typeface="Arial"/>
              </a:rPr>
              <a:t>La compréhension d'un texte c’est non seulement le comprendre mais aussi l'interpréter. </a:t>
            </a:r>
          </a:p>
          <a:p>
            <a:pPr>
              <a:defRPr/>
            </a:pPr>
            <a:r>
              <a:rPr lang="fr-FR" altLang="ko-KR" sz="2400" dirty="0"/>
              <a:t>C. </a:t>
            </a:r>
            <a:r>
              <a:rPr lang="fr-FR" altLang="ko-KR" sz="2400" dirty="0" err="1"/>
              <a:t>Tauveron</a:t>
            </a:r>
            <a:r>
              <a:rPr lang="fr-FR" altLang="ko-KR" sz="2400" dirty="0"/>
              <a:t> pour travailler la compréhension en lecture nous conseille de travailler sur des textes résistants.</a:t>
            </a:r>
          </a:p>
          <a:p>
            <a:pPr algn="ctr">
              <a:defRPr/>
            </a:pPr>
            <a:r>
              <a:rPr lang="fr-FR" altLang="ko-KR" sz="2400" b="1" dirty="0">
                <a:solidFill>
                  <a:srgbClr val="0070C0"/>
                </a:solidFill>
              </a:rPr>
              <a:t>  Les textes résistants sont des textes qui proposent des situations problèmes. </a:t>
            </a:r>
          </a:p>
          <a:p>
            <a:pPr>
              <a:defRPr/>
            </a:pPr>
            <a:r>
              <a:rPr lang="fr-FR" altLang="ko-KR" sz="2400" dirty="0"/>
              <a:t>Pour la réussite et l’implication de tous, un travail des </a:t>
            </a:r>
            <a:r>
              <a:rPr lang="fr-FR" altLang="ko-KR" sz="2400" dirty="0">
                <a:latin typeface="Arial"/>
                <a:cs typeface="Arial"/>
              </a:rPr>
              <a:t>prérequis</a:t>
            </a:r>
            <a:r>
              <a:rPr lang="fr-FR" altLang="ko-KR" sz="2400" dirty="0"/>
              <a:t> du texte est indispensable. </a:t>
            </a:r>
          </a:p>
          <a:p>
            <a:pPr>
              <a:defRPr/>
            </a:pPr>
            <a:r>
              <a:rPr lang="fr-FR" altLang="ko-KR" sz="2400" dirty="0"/>
              <a:t>(</a:t>
            </a:r>
            <a:r>
              <a:rPr lang="fr-FR" altLang="ko-KR" sz="2000" dirty="0"/>
              <a:t>Ex : avoir étudié la seconde guerre mondiale avant d’étudier </a:t>
            </a:r>
            <a:r>
              <a:rPr lang="fr-FR" altLang="ko-KR" sz="2000" i="1" dirty="0"/>
              <a:t>L’agneau qui ne voulait pas être un mouton de </a:t>
            </a:r>
            <a:r>
              <a:rPr lang="fr-FR" altLang="ko-KR" sz="2000" dirty="0"/>
              <a:t>Didier Jean).</a:t>
            </a:r>
            <a:endParaRPr lang="fr-FR" sz="2000" dirty="0"/>
          </a:p>
          <a:p>
            <a:pPr>
              <a:defRPr/>
            </a:pPr>
            <a:endParaRPr lang="fr-FR" sz="2400" dirty="0"/>
          </a:p>
          <a:p>
            <a:pPr>
              <a:defRPr/>
            </a:pPr>
            <a:endParaRPr lang="fr-FR" dirty="0"/>
          </a:p>
        </p:txBody>
      </p:sp>
      <p:sp>
        <p:nvSpPr>
          <p:cNvPr id="7" name="Rectangle 6"/>
          <p:cNvSpPr/>
          <p:nvPr/>
        </p:nvSpPr>
        <p:spPr bwMode="auto">
          <a:xfrm>
            <a:off x="6386624" y="4751624"/>
            <a:ext cx="914400" cy="3657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0" y="16777"/>
            <a:ext cx="9144000" cy="1069513"/>
          </a:xfrm>
          <a:prstGeom prst="rect">
            <a:avLst/>
          </a:prstGeom>
        </p:spPr>
        <p:txBody>
          <a:bodyPr anchor="ctr"/>
          <a:lstStyle>
            <a:lvl1pPr>
              <a:defRPr b="1">
                <a:solidFill>
                  <a:schemeClr val="tx1">
                    <a:lumMod val="75000"/>
                    <a:lumOff val="25000"/>
                  </a:schemeClr>
                </a:solidFill>
                <a:latin typeface="Arial"/>
                <a:cs typeface="Arial"/>
              </a:defRPr>
            </a:lvl1pPr>
          </a:lstStyle>
          <a:p>
            <a:pPr>
              <a:defRPr/>
            </a:pPr>
            <a:r>
              <a:rPr lang="fr-FR" sz="3200" dirty="0"/>
              <a:t>Comment travailler la compréhension ?</a:t>
            </a:r>
            <a:endParaRPr sz="3200" dirty="0"/>
          </a:p>
        </p:txBody>
      </p:sp>
      <p:sp>
        <p:nvSpPr>
          <p:cNvPr id="6" name="Content Placeholder 2"/>
          <p:cNvSpPr>
            <a:spLocks noGrp="1"/>
          </p:cNvSpPr>
          <p:nvPr>
            <p:ph idx="10"/>
          </p:nvPr>
        </p:nvSpPr>
        <p:spPr bwMode="auto">
          <a:xfrm>
            <a:off x="179512" y="1340768"/>
            <a:ext cx="8964488" cy="5146120"/>
          </a:xfrm>
          <a:prstGeom prst="rect">
            <a:avLst/>
          </a:prstGeom>
        </p:spPr>
        <p:txBody>
          <a:bodyPr lIns="396000" anchor="t"/>
          <a:lstStyle>
            <a:lvl1pPr marL="0" indent="0">
              <a:buNone/>
              <a:defRPr sz="1400">
                <a:solidFill>
                  <a:schemeClr val="tx1">
                    <a:lumMod val="75000"/>
                    <a:lumOff val="25000"/>
                  </a:schemeClr>
                </a:solidFill>
                <a:latin typeface="Arial"/>
                <a:cs typeface="Arial"/>
              </a:defRPr>
            </a:lvl1pPr>
          </a:lstStyle>
          <a:p>
            <a:pPr>
              <a:defRPr/>
            </a:pPr>
            <a:r>
              <a:rPr lang="fr-FR" altLang="ko-KR" sz="2400" dirty="0"/>
              <a:t>Pour travailler la compréhension, plusieurs modalités sont possibles : </a:t>
            </a:r>
          </a:p>
          <a:p>
            <a:pPr marL="342900" indent="-342900">
              <a:buFontTx/>
              <a:buChar char="-"/>
              <a:defRPr/>
            </a:pPr>
            <a:r>
              <a:rPr lang="fr-FR" altLang="ko-KR" sz="2400" dirty="0"/>
              <a:t>Le débat interprétatif </a:t>
            </a:r>
          </a:p>
          <a:p>
            <a:pPr marL="342900" indent="-342900">
              <a:buFontTx/>
              <a:buChar char="-"/>
              <a:defRPr/>
            </a:pPr>
            <a:r>
              <a:rPr lang="fr-FR" altLang="ko-KR" sz="2400" dirty="0"/>
              <a:t>La discussion</a:t>
            </a:r>
          </a:p>
          <a:p>
            <a:pPr marL="342900" indent="-342900">
              <a:buFontTx/>
              <a:buChar char="-"/>
              <a:defRPr/>
            </a:pPr>
            <a:r>
              <a:rPr lang="fr-FR" altLang="ko-KR" sz="2400" dirty="0"/>
              <a:t>Les cercles de lecture (Voir : S. </a:t>
            </a:r>
            <a:r>
              <a:rPr lang="fr-FR" altLang="ko-KR" sz="2400" dirty="0" err="1"/>
              <a:t>Terwagne</a:t>
            </a:r>
            <a:r>
              <a:rPr lang="fr-FR" altLang="ko-KR" sz="2400" dirty="0"/>
              <a:t>)</a:t>
            </a:r>
          </a:p>
          <a:p>
            <a:pPr>
              <a:defRPr/>
            </a:pPr>
            <a:r>
              <a:rPr lang="fr-FR" altLang="ko-KR" sz="2400" dirty="0"/>
              <a:t>Ces modalités visent à :</a:t>
            </a:r>
          </a:p>
          <a:p>
            <a:pPr marL="342900" indent="-342900">
              <a:buFontTx/>
              <a:buChar char="-"/>
              <a:defRPr/>
            </a:pPr>
            <a:r>
              <a:rPr lang="fr-FR" altLang="ko-KR" sz="2400" dirty="0"/>
              <a:t>prendre en compte la parole de l’autre, </a:t>
            </a:r>
          </a:p>
          <a:p>
            <a:pPr marL="342900" indent="-342900">
              <a:buFontTx/>
              <a:buChar char="-"/>
              <a:defRPr/>
            </a:pPr>
            <a:r>
              <a:rPr lang="fr-FR" altLang="ko-KR" sz="2400" dirty="0"/>
              <a:t>confronter son point de vue sans trouver forcément une interprétation unique du texte.</a:t>
            </a:r>
          </a:p>
          <a:p>
            <a:pPr>
              <a:defRPr/>
            </a:pPr>
            <a:r>
              <a:rPr lang="fr-FR" altLang="ko-KR" sz="2400" dirty="0">
                <a:solidFill>
                  <a:srgbClr val="0070C0"/>
                </a:solidFill>
                <a:sym typeface="Wingdings" panose="05000000000000000000" pitchFamily="2" charset="2"/>
              </a:rPr>
              <a:t> </a:t>
            </a:r>
            <a:r>
              <a:rPr lang="fr-FR" altLang="ko-KR" sz="2400" dirty="0">
                <a:solidFill>
                  <a:srgbClr val="0070C0"/>
                </a:solidFill>
              </a:rPr>
              <a:t>Il y a autant de lecture d’un texte que de lecteurs de ce texte (U. Eco). </a:t>
            </a:r>
          </a:p>
          <a:p>
            <a:pPr>
              <a:defRPr/>
            </a:pPr>
            <a:r>
              <a:rPr lang="fr-FR" altLang="ko-KR" sz="2400" dirty="0">
                <a:solidFill>
                  <a:srgbClr val="0070C0"/>
                </a:solidFill>
                <a:sym typeface="Wingdings" panose="05000000000000000000" pitchFamily="2" charset="2"/>
              </a:rPr>
              <a:t> </a:t>
            </a:r>
            <a:r>
              <a:rPr lang="fr-FR" altLang="ko-KR" sz="2400" dirty="0">
                <a:solidFill>
                  <a:srgbClr val="0070C0"/>
                </a:solidFill>
              </a:rPr>
              <a:t>L’interprétation des autres  peut influer sur sa propre interprétation du texte, d'où la nécessité de discuter.  </a:t>
            </a:r>
          </a:p>
          <a:p>
            <a:pPr>
              <a:defRPr/>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51520" y="188640"/>
            <a:ext cx="8423920" cy="764703"/>
          </a:xfrm>
        </p:spPr>
        <p:txBody>
          <a:bodyPr/>
          <a:lstStyle/>
          <a:p>
            <a:pPr lvl="0">
              <a:defRPr/>
            </a:pPr>
            <a:r>
              <a:rPr lang="en-US" dirty="0"/>
              <a:t> </a:t>
            </a:r>
            <a:br>
              <a:rPr lang="en-US" dirty="0"/>
            </a:br>
            <a:r>
              <a:rPr lang="en-US" sz="3200" dirty="0" err="1"/>
              <a:t>Littératie</a:t>
            </a:r>
            <a:r>
              <a:rPr lang="en-US" sz="3200" dirty="0"/>
              <a:t> : </a:t>
            </a:r>
            <a:r>
              <a:rPr lang="en-US" sz="3200" dirty="0" err="1"/>
              <a:t>Multiplicité</a:t>
            </a:r>
            <a:r>
              <a:rPr lang="en-US" sz="3200" dirty="0"/>
              <a:t> des entrées</a:t>
            </a:r>
            <a:br>
              <a:rPr lang="en-US" sz="3600" dirty="0"/>
            </a:br>
            <a:endParaRPr lang="ko-KR" sz="3600" dirty="0"/>
          </a:p>
        </p:txBody>
      </p:sp>
      <p:sp>
        <p:nvSpPr>
          <p:cNvPr id="5" name="Content Placeholder 6"/>
          <p:cNvSpPr>
            <a:spLocks noGrp="1"/>
          </p:cNvSpPr>
          <p:nvPr>
            <p:ph idx="10"/>
          </p:nvPr>
        </p:nvSpPr>
        <p:spPr bwMode="auto">
          <a:xfrm>
            <a:off x="179512" y="908720"/>
            <a:ext cx="8856984" cy="5688632"/>
          </a:xfrm>
        </p:spPr>
        <p:txBody>
          <a:bodyPr/>
          <a:lstStyle/>
          <a:p>
            <a:pPr marL="285750" indent="-285750">
              <a:lnSpc>
                <a:spcPct val="200000"/>
              </a:lnSpc>
              <a:buFont typeface="Wingdings"/>
              <a:buChar char="q"/>
              <a:defRPr/>
            </a:pPr>
            <a:r>
              <a:rPr lang="fr-FR" sz="2200" b="1" dirty="0" err="1"/>
              <a:t>Littératie</a:t>
            </a:r>
            <a:r>
              <a:rPr lang="fr-FR" sz="2200" b="1" dirty="0"/>
              <a:t> et lecture</a:t>
            </a:r>
            <a:r>
              <a:rPr lang="fr-FR" sz="2200" dirty="0"/>
              <a:t> : carnet de lecture / cercles de lecture </a:t>
            </a:r>
            <a:endParaRPr sz="2200" dirty="0"/>
          </a:p>
          <a:p>
            <a:pPr marL="285750" indent="-285750">
              <a:lnSpc>
                <a:spcPct val="150000"/>
              </a:lnSpc>
              <a:buFont typeface="Wingdings"/>
              <a:buChar char="q"/>
              <a:defRPr/>
            </a:pPr>
            <a:r>
              <a:rPr lang="fr-FR" sz="2200" b="1" dirty="0" err="1"/>
              <a:t>Littératie</a:t>
            </a:r>
            <a:r>
              <a:rPr lang="fr-FR" sz="2200" b="1" dirty="0"/>
              <a:t> et écriture</a:t>
            </a:r>
            <a:r>
              <a:rPr lang="fr-FR" sz="2200" dirty="0"/>
              <a:t> : journal des apprentissages / écrits authentiques </a:t>
            </a:r>
            <a:endParaRPr sz="2200" dirty="0"/>
          </a:p>
          <a:p>
            <a:pPr marL="285750" indent="-285750">
              <a:lnSpc>
                <a:spcPct val="200000"/>
              </a:lnSpc>
              <a:buFont typeface="Wingdings"/>
              <a:buChar char="q"/>
              <a:defRPr/>
            </a:pPr>
            <a:r>
              <a:rPr lang="fr-FR" sz="2200" b="1" dirty="0" err="1"/>
              <a:t>Littératie</a:t>
            </a:r>
            <a:r>
              <a:rPr lang="fr-FR" sz="2200" b="1" dirty="0"/>
              <a:t> et interdisciplinarité</a:t>
            </a:r>
            <a:r>
              <a:rPr lang="fr-FR" sz="2200" dirty="0"/>
              <a:t> : entrée par la géographie, l’histoire, les sciences, les arts, etc. : la trace écrite / les écrits de travail / carnet de chercheur …</a:t>
            </a:r>
            <a:endParaRPr sz="2200" dirty="0"/>
          </a:p>
          <a:p>
            <a:pPr marL="285750" indent="-285750">
              <a:lnSpc>
                <a:spcPct val="200000"/>
              </a:lnSpc>
              <a:buFont typeface="Wingdings"/>
              <a:buChar char="q"/>
              <a:defRPr/>
            </a:pPr>
            <a:r>
              <a:rPr lang="fr-FR" sz="2200" b="1" dirty="0" err="1"/>
              <a:t>Littératie</a:t>
            </a:r>
            <a:r>
              <a:rPr lang="fr-FR" sz="2200" b="1" dirty="0"/>
              <a:t> et pédagogie de projet </a:t>
            </a:r>
            <a:r>
              <a:rPr lang="fr-FR" sz="2200" dirty="0"/>
              <a:t>:  pour donner du sens </a:t>
            </a:r>
            <a:endParaRPr sz="2200" dirty="0"/>
          </a:p>
          <a:p>
            <a:pPr algn="ctr">
              <a:lnSpc>
                <a:spcPct val="150000"/>
              </a:lnSpc>
              <a:defRPr/>
            </a:pPr>
            <a:r>
              <a:rPr lang="fr-FR" sz="2200" b="1" dirty="0">
                <a:solidFill>
                  <a:srgbClr val="0070C0"/>
                </a:solidFill>
              </a:rPr>
              <a:t>Quelle que soit l’entrée, il est indispensable de faire le lien avec le langage oral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p:nvPr/>
        </p:nvSpPr>
        <p:spPr bwMode="auto">
          <a:xfrm>
            <a:off x="2915815" y="836712"/>
            <a:ext cx="5904727" cy="822996"/>
          </a:xfrm>
          <a:prstGeom prst="rect">
            <a:avLst/>
          </a:prstGeom>
          <a:noFill/>
        </p:spPr>
        <p:txBody>
          <a:bodyPr wrap="square" rtlCol="0">
            <a:spAutoFit/>
          </a:bodyPr>
          <a:lstStyle/>
          <a:p>
            <a:pPr>
              <a:defRPr/>
            </a:pPr>
            <a:r>
              <a:rPr lang="fr-FR" sz="4800" b="1" dirty="0"/>
              <a:t>La commande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lstStyle/>
          <a:p>
            <a:pPr>
              <a:defRPr/>
            </a:pPr>
            <a:r>
              <a:rPr lang="en-US"/>
              <a:t> La commande </a:t>
            </a:r>
            <a:endParaRPr lang="ko-KR" sz="3600"/>
          </a:p>
        </p:txBody>
      </p:sp>
      <p:sp>
        <p:nvSpPr>
          <p:cNvPr id="5" name="Content Placeholder 5"/>
          <p:cNvSpPr>
            <a:spLocks noGrp="1"/>
          </p:cNvSpPr>
          <p:nvPr>
            <p:ph idx="1"/>
          </p:nvPr>
        </p:nvSpPr>
        <p:spPr bwMode="auto">
          <a:xfrm>
            <a:off x="457200" y="1086290"/>
            <a:ext cx="8229600" cy="1766646"/>
          </a:xfrm>
        </p:spPr>
        <p:txBody>
          <a:bodyPr/>
          <a:lstStyle/>
          <a:p>
            <a:pPr lvl="0">
              <a:defRPr/>
            </a:pPr>
            <a:r>
              <a:rPr lang="fr-FR" sz="2400" b="1" dirty="0">
                <a:solidFill>
                  <a:schemeClr val="tx1">
                    <a:lumMod val="75000"/>
                    <a:lumOff val="25000"/>
                  </a:schemeClr>
                </a:solidFill>
                <a:latin typeface="Arial"/>
                <a:cs typeface="Arial"/>
              </a:rPr>
              <a:t>En classe vous réaliserez </a:t>
            </a:r>
            <a:r>
              <a:rPr lang="fr-FR" sz="2400" b="1" dirty="0"/>
              <a:t>un travail sur la compréhension en lecture autour d’un texte résistant en mettant en avant : </a:t>
            </a:r>
            <a:endParaRPr lang="fr-FR" sz="2400" b="1" dirty="0">
              <a:solidFill>
                <a:schemeClr val="tx1">
                  <a:lumMod val="75000"/>
                  <a:lumOff val="25000"/>
                </a:schemeClr>
              </a:solidFill>
              <a:latin typeface="Arial"/>
              <a:cs typeface="Arial"/>
            </a:endParaRPr>
          </a:p>
        </p:txBody>
      </p:sp>
      <p:sp>
        <p:nvSpPr>
          <p:cNvPr id="6" name="Content Placeholder 6"/>
          <p:cNvSpPr>
            <a:spLocks noGrp="1"/>
          </p:cNvSpPr>
          <p:nvPr>
            <p:ph idx="10"/>
          </p:nvPr>
        </p:nvSpPr>
        <p:spPr bwMode="auto">
          <a:xfrm>
            <a:off x="42647" y="2852936"/>
            <a:ext cx="9047565" cy="3528392"/>
          </a:xfrm>
        </p:spPr>
        <p:txBody>
          <a:bodyPr/>
          <a:lstStyle/>
          <a:p>
            <a:pPr marL="285750" indent="-285750">
              <a:lnSpc>
                <a:spcPct val="200000"/>
              </a:lnSpc>
              <a:buFontTx/>
              <a:buChar char="-"/>
              <a:defRPr/>
            </a:pPr>
            <a:r>
              <a:rPr lang="fr-FR" sz="2000" b="1" dirty="0">
                <a:solidFill>
                  <a:schemeClr val="tx1"/>
                </a:solidFill>
              </a:rPr>
              <a:t>La modalité choisie (débat, discussion, cercles de lecture, …)</a:t>
            </a:r>
          </a:p>
          <a:p>
            <a:pPr marL="285750" lvl="0" indent="-285750">
              <a:lnSpc>
                <a:spcPct val="200000"/>
              </a:lnSpc>
              <a:buFontTx/>
              <a:buChar char="-"/>
              <a:defRPr/>
            </a:pPr>
            <a:r>
              <a:rPr lang="fr-FR" sz="2000" b="1" dirty="0">
                <a:solidFill>
                  <a:schemeClr val="tx1"/>
                </a:solidFill>
              </a:rPr>
              <a:t>Le contrat de travail ( comment ? / pourquoi ?)</a:t>
            </a:r>
          </a:p>
          <a:p>
            <a:pPr marL="285750" indent="-285750">
              <a:lnSpc>
                <a:spcPct val="200000"/>
              </a:lnSpc>
              <a:buFontTx/>
              <a:buChar char="-"/>
              <a:defRPr/>
            </a:pPr>
            <a:r>
              <a:rPr lang="fr-FR" sz="2000" b="1" dirty="0">
                <a:solidFill>
                  <a:schemeClr val="tx1"/>
                </a:solidFill>
              </a:rPr>
              <a:t>Les consignes </a:t>
            </a:r>
          </a:p>
          <a:p>
            <a:pPr marL="285750" lvl="0" indent="-285750">
              <a:lnSpc>
                <a:spcPct val="200000"/>
              </a:lnSpc>
              <a:buFontTx/>
              <a:buChar char="-"/>
              <a:defRPr/>
            </a:pPr>
            <a:r>
              <a:rPr lang="fr-FR" sz="2000" b="1" dirty="0">
                <a:solidFill>
                  <a:schemeClr val="tx1"/>
                </a:solidFill>
              </a:rPr>
              <a:t>Les questions ouvertes posées aux élèves</a:t>
            </a:r>
          </a:p>
          <a:p>
            <a:pPr marL="285750" lvl="0" indent="-285750">
              <a:lnSpc>
                <a:spcPct val="200000"/>
              </a:lnSpc>
              <a:buFontTx/>
              <a:buChar char="-"/>
              <a:defRPr/>
            </a:pPr>
            <a:r>
              <a:rPr lang="fr-FR" sz="2000" b="1" dirty="0">
                <a:solidFill>
                  <a:schemeClr val="tx1"/>
                </a:solidFill>
              </a:rPr>
              <a:t>Les points de vigilance</a:t>
            </a:r>
            <a:endParaRPr sz="2000" dirty="0"/>
          </a:p>
          <a:p>
            <a:pPr lvl="0">
              <a:lnSpc>
                <a:spcPct val="200000"/>
              </a:lnSpc>
              <a:defRPr/>
            </a:pPr>
            <a:endParaRPr sz="2000" dirty="0"/>
          </a:p>
          <a:p>
            <a:pPr>
              <a:defRPr/>
            </a:pPr>
            <a:endParaRPr lang="ko-KR"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p:nvPr/>
        </p:nvSpPr>
        <p:spPr bwMode="auto">
          <a:xfrm>
            <a:off x="2987822" y="692694"/>
            <a:ext cx="5472679" cy="822996"/>
          </a:xfrm>
          <a:prstGeom prst="rect">
            <a:avLst/>
          </a:prstGeom>
          <a:noFill/>
        </p:spPr>
        <p:txBody>
          <a:bodyPr wrap="square" rtlCol="0">
            <a:spAutoFit/>
          </a:bodyPr>
          <a:lstStyle/>
          <a:p>
            <a:pPr>
              <a:defRPr/>
            </a:pPr>
            <a:r>
              <a:rPr lang="fr-FR" sz="4800" b="1" dirty="0"/>
              <a:t>Travail en ateliers</a:t>
            </a:r>
            <a:endParaRPr dirty="0"/>
          </a:p>
        </p:txBody>
      </p:sp>
      <p:sp>
        <p:nvSpPr>
          <p:cNvPr id="5" name="ZoneTexte 2"/>
          <p:cNvSpPr/>
          <p:nvPr/>
        </p:nvSpPr>
        <p:spPr bwMode="auto">
          <a:xfrm>
            <a:off x="1403648" y="1772816"/>
            <a:ext cx="7200870" cy="461665"/>
          </a:xfrm>
          <a:prstGeom prst="rect">
            <a:avLst/>
          </a:prstGeom>
          <a:noFill/>
        </p:spPr>
        <p:txBody>
          <a:bodyPr wrap="square" rtlCol="0">
            <a:spAutoFit/>
          </a:bodyPr>
          <a:lstStyle/>
          <a:p>
            <a:pPr>
              <a:defRPr/>
            </a:pPr>
            <a:r>
              <a:rPr lang="fr-FR" sz="2400" b="1" dirty="0">
                <a:solidFill>
                  <a:srgbClr val="0070C0"/>
                </a:solidFill>
              </a:rPr>
              <a:t>Présentation d’un dispositif : le débat littéraire</a:t>
            </a:r>
            <a:endParaRPr sz="2400" b="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44C07-94D9-174C-8F95-CA1F29020404}"/>
              </a:ext>
            </a:extLst>
          </p:cNvPr>
          <p:cNvSpPr>
            <a:spLocks noGrp="1"/>
          </p:cNvSpPr>
          <p:nvPr>
            <p:ph type="title"/>
          </p:nvPr>
        </p:nvSpPr>
        <p:spPr/>
        <p:txBody>
          <a:bodyPr/>
          <a:lstStyle/>
          <a:p>
            <a:r>
              <a:rPr lang="fr-FR" sz="3600" dirty="0"/>
              <a:t>Le débat interprétatif : définition </a:t>
            </a:r>
          </a:p>
        </p:txBody>
      </p:sp>
      <p:sp>
        <p:nvSpPr>
          <p:cNvPr id="4" name="Espace réservé du contenu 3">
            <a:extLst>
              <a:ext uri="{FF2B5EF4-FFF2-40B4-BE49-F238E27FC236}">
                <a16:creationId xmlns:a16="http://schemas.microsoft.com/office/drawing/2014/main" id="{B941D963-F0FD-D94B-997C-EAB4F4735C99}"/>
              </a:ext>
            </a:extLst>
          </p:cNvPr>
          <p:cNvSpPr>
            <a:spLocks noGrp="1"/>
          </p:cNvSpPr>
          <p:nvPr>
            <p:ph idx="10"/>
          </p:nvPr>
        </p:nvSpPr>
        <p:spPr>
          <a:xfrm>
            <a:off x="467542" y="1086290"/>
            <a:ext cx="8496945" cy="5511061"/>
          </a:xfrm>
        </p:spPr>
        <p:txBody>
          <a:bodyPr/>
          <a:lstStyle/>
          <a:p>
            <a:r>
              <a:rPr lang="fr-FR" altLang="fr-FR" sz="2800" dirty="0"/>
              <a:t>Un débat pour :</a:t>
            </a:r>
          </a:p>
          <a:p>
            <a:r>
              <a:rPr lang="fr-FR" altLang="fr-FR" sz="2800" dirty="0"/>
              <a:t>-discuter et négocier le sens de l’histoire,</a:t>
            </a:r>
          </a:p>
          <a:p>
            <a:endParaRPr lang="fr-FR" sz="2800" dirty="0"/>
          </a:p>
          <a:p>
            <a:pPr>
              <a:lnSpc>
                <a:spcPct val="90000"/>
              </a:lnSpc>
            </a:pPr>
            <a:r>
              <a:rPr lang="fr-FR" altLang="fr-FR" sz="2800" dirty="0"/>
              <a:t>- inviter à confronter les points de vue, les indices qui autorisent ou non telle ou telle interprétation</a:t>
            </a:r>
          </a:p>
          <a:p>
            <a:pPr marL="342900" indent="-342900">
              <a:lnSpc>
                <a:spcPct val="90000"/>
              </a:lnSpc>
              <a:buFontTx/>
              <a:buChar char="-"/>
            </a:pPr>
            <a:endParaRPr lang="fr-FR" altLang="fr-FR" sz="2800" dirty="0"/>
          </a:p>
          <a:p>
            <a:pPr>
              <a:lnSpc>
                <a:spcPct val="90000"/>
              </a:lnSpc>
            </a:pPr>
            <a:r>
              <a:rPr lang="fr-FR" altLang="fr-FR" sz="2800" dirty="0"/>
              <a:t>-mettre en résonances d’autres textes connus des élèves,</a:t>
            </a:r>
          </a:p>
          <a:p>
            <a:pPr>
              <a:lnSpc>
                <a:spcPct val="90000"/>
              </a:lnSpc>
            </a:pPr>
            <a:endParaRPr lang="fr-FR" altLang="fr-FR" sz="2800" dirty="0"/>
          </a:p>
          <a:p>
            <a:pPr>
              <a:lnSpc>
                <a:spcPct val="90000"/>
              </a:lnSpc>
            </a:pPr>
            <a:r>
              <a:rPr lang="fr-FR" altLang="fr-FR" sz="2800" dirty="0"/>
              <a:t>- Construire une culture littéraire commune.   </a:t>
            </a:r>
          </a:p>
          <a:p>
            <a:endParaRPr lang="fr-FR" sz="2800" dirty="0"/>
          </a:p>
          <a:p>
            <a:endParaRPr lang="fr-FR" sz="2400" dirty="0"/>
          </a:p>
        </p:txBody>
      </p:sp>
    </p:spTree>
    <p:extLst>
      <p:ext uri="{BB962C8B-B14F-4D97-AF65-F5344CB8AC3E}">
        <p14:creationId xmlns:p14="http://schemas.microsoft.com/office/powerpoint/2010/main" val="173477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E0B4B-7163-DC46-B9C8-F191DBEBE1F0}"/>
              </a:ext>
            </a:extLst>
          </p:cNvPr>
          <p:cNvSpPr>
            <a:spLocks noGrp="1"/>
          </p:cNvSpPr>
          <p:nvPr>
            <p:ph type="title"/>
          </p:nvPr>
        </p:nvSpPr>
        <p:spPr/>
        <p:txBody>
          <a:bodyPr/>
          <a:lstStyle/>
          <a:p>
            <a:r>
              <a:rPr lang="fr-FR" sz="3600" dirty="0"/>
              <a:t>Un débat interprétatif : Pourquoi ?</a:t>
            </a:r>
          </a:p>
        </p:txBody>
      </p:sp>
      <p:sp>
        <p:nvSpPr>
          <p:cNvPr id="4" name="Espace réservé du contenu 3">
            <a:extLst>
              <a:ext uri="{FF2B5EF4-FFF2-40B4-BE49-F238E27FC236}">
                <a16:creationId xmlns:a16="http://schemas.microsoft.com/office/drawing/2014/main" id="{5E924C98-03E1-5A4B-9E3B-07134516B9ED}"/>
              </a:ext>
            </a:extLst>
          </p:cNvPr>
          <p:cNvSpPr>
            <a:spLocks noGrp="1"/>
          </p:cNvSpPr>
          <p:nvPr>
            <p:ph idx="10"/>
          </p:nvPr>
        </p:nvSpPr>
        <p:spPr>
          <a:xfrm>
            <a:off x="467543" y="1340768"/>
            <a:ext cx="8229600" cy="5517231"/>
          </a:xfrm>
        </p:spPr>
        <p:txBody>
          <a:bodyPr/>
          <a:lstStyle/>
          <a:p>
            <a:r>
              <a:rPr lang="fr-FR" altLang="fr-FR" sz="2400" dirty="0"/>
              <a:t>Pour que le lecteur puisse construire sa représentation de l’histoire en confrontant son point de vue à ceux des autres.</a:t>
            </a:r>
          </a:p>
          <a:p>
            <a:pPr>
              <a:lnSpc>
                <a:spcPct val="150000"/>
              </a:lnSpc>
            </a:pPr>
            <a:r>
              <a:rPr lang="fr-FR" altLang="fr-FR" sz="2400" i="1" dirty="0">
                <a:latin typeface="Zapf Dingbats"/>
                <a:ea typeface="Zapf Dingbats"/>
                <a:cs typeface="Zapf Dingbats"/>
              </a:rPr>
              <a:t>✓ </a:t>
            </a:r>
            <a:r>
              <a:rPr lang="fr-FR" altLang="fr-FR" sz="2400" dirty="0"/>
              <a:t>Pour qu’il soit acteur de ses apprentissages.</a:t>
            </a:r>
          </a:p>
          <a:p>
            <a:pPr>
              <a:lnSpc>
                <a:spcPct val="150000"/>
              </a:lnSpc>
            </a:pPr>
            <a:r>
              <a:rPr lang="fr-FR" altLang="fr-FR" sz="2400" i="1" dirty="0">
                <a:latin typeface="Zapf Dingbats"/>
                <a:ea typeface="Zapf Dingbats"/>
                <a:cs typeface="Zapf Dingbats"/>
              </a:rPr>
              <a:t>✓ </a:t>
            </a:r>
            <a:r>
              <a:rPr lang="fr-FR" altLang="fr-FR" sz="2400" dirty="0"/>
              <a:t>Pour expliciter l’implicite. </a:t>
            </a:r>
          </a:p>
          <a:p>
            <a:pPr>
              <a:lnSpc>
                <a:spcPct val="150000"/>
              </a:lnSpc>
            </a:pPr>
            <a:r>
              <a:rPr lang="fr-FR" altLang="fr-FR" sz="2400" i="1" dirty="0">
                <a:latin typeface="Zapf Dingbats"/>
                <a:ea typeface="Zapf Dingbats"/>
                <a:cs typeface="Zapf Dingbats"/>
              </a:rPr>
              <a:t>✓ </a:t>
            </a:r>
            <a:r>
              <a:rPr lang="fr-FR" altLang="fr-FR" sz="2400" dirty="0"/>
              <a:t>Pour comprendre comment le texte « joue » avec le lecteur.</a:t>
            </a:r>
          </a:p>
          <a:p>
            <a:pPr>
              <a:lnSpc>
                <a:spcPct val="150000"/>
              </a:lnSpc>
            </a:pPr>
            <a:r>
              <a:rPr lang="fr-FR" altLang="fr-FR" sz="2400" i="1" dirty="0">
                <a:latin typeface="Zapf Dingbats"/>
                <a:ea typeface="Zapf Dingbats"/>
                <a:cs typeface="Zapf Dingbats"/>
              </a:rPr>
              <a:t>✓ </a:t>
            </a:r>
            <a:r>
              <a:rPr lang="fr-FR" altLang="fr-FR" sz="2400" dirty="0"/>
              <a:t>Pour construire une culture littéraire commune mettant d’autres albums en résonance (réseau).  </a:t>
            </a:r>
          </a:p>
          <a:p>
            <a:pPr>
              <a:lnSpc>
                <a:spcPct val="150000"/>
              </a:lnSpc>
            </a:pPr>
            <a:endParaRPr lang="fr-FR" sz="2400" dirty="0"/>
          </a:p>
        </p:txBody>
      </p:sp>
    </p:spTree>
    <p:extLst>
      <p:ext uri="{BB962C8B-B14F-4D97-AF65-F5344CB8AC3E}">
        <p14:creationId xmlns:p14="http://schemas.microsoft.com/office/powerpoint/2010/main" val="294215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C4F12-825C-7445-B5B7-9634FE44B5A4}"/>
              </a:ext>
            </a:extLst>
          </p:cNvPr>
          <p:cNvSpPr>
            <a:spLocks noGrp="1"/>
          </p:cNvSpPr>
          <p:nvPr>
            <p:ph type="title"/>
          </p:nvPr>
        </p:nvSpPr>
        <p:spPr/>
        <p:txBody>
          <a:bodyPr/>
          <a:lstStyle/>
          <a:p>
            <a:r>
              <a:rPr lang="fr-FR" sz="3600" dirty="0"/>
              <a:t>Un débat interprétatif : comment ?</a:t>
            </a:r>
          </a:p>
        </p:txBody>
      </p:sp>
      <p:sp>
        <p:nvSpPr>
          <p:cNvPr id="4" name="Espace réservé du contenu 3">
            <a:extLst>
              <a:ext uri="{FF2B5EF4-FFF2-40B4-BE49-F238E27FC236}">
                <a16:creationId xmlns:a16="http://schemas.microsoft.com/office/drawing/2014/main" id="{316EEE89-7EB8-294A-81BB-D85BB1370150}"/>
              </a:ext>
            </a:extLst>
          </p:cNvPr>
          <p:cNvSpPr>
            <a:spLocks noGrp="1"/>
          </p:cNvSpPr>
          <p:nvPr>
            <p:ph idx="10"/>
          </p:nvPr>
        </p:nvSpPr>
        <p:spPr>
          <a:xfrm>
            <a:off x="251520" y="1268761"/>
            <a:ext cx="8445623" cy="4968552"/>
          </a:xfrm>
        </p:spPr>
        <p:txBody>
          <a:bodyPr/>
          <a:lstStyle/>
          <a:p>
            <a:pPr marL="342900" indent="-342900">
              <a:lnSpc>
                <a:spcPct val="150000"/>
              </a:lnSpc>
              <a:buFont typeface="Wingdings" panose="05000000000000000000" pitchFamily="2" charset="2"/>
              <a:buChar char="q"/>
            </a:pPr>
            <a:r>
              <a:rPr lang="fr-FR" altLang="fr-FR" sz="2400" dirty="0"/>
              <a:t>En instaurant au préalable des règles qui régiront le débat interprétatif en grand groupe </a:t>
            </a:r>
          </a:p>
          <a:p>
            <a:pPr marL="342900" indent="-342900">
              <a:lnSpc>
                <a:spcPct val="150000"/>
              </a:lnSpc>
              <a:buFont typeface="Wingdings" panose="05000000000000000000" pitchFamily="2" charset="2"/>
              <a:buChar char="q"/>
            </a:pPr>
            <a:r>
              <a:rPr lang="fr-FR" altLang="fr-FR" sz="2400" dirty="0"/>
              <a:t>En choisissant un album, texte, roman qui se prête à cet exercice. Ce texte devra être résistant pour qu’il y ait débat justement. </a:t>
            </a:r>
          </a:p>
          <a:p>
            <a:pPr marL="342900" indent="-342900">
              <a:lnSpc>
                <a:spcPct val="150000"/>
              </a:lnSpc>
              <a:buFont typeface="Wingdings" panose="05000000000000000000" pitchFamily="2" charset="2"/>
              <a:buChar char="q"/>
            </a:pPr>
            <a:r>
              <a:rPr lang="fr-FR" altLang="fr-FR" sz="2400" b="1" dirty="0"/>
              <a:t>En posant une question claire à laquelle les élèves pourront répondre à la fin, quitte à ce que cette réponse soit multiple (pas de réponse unique).   </a:t>
            </a:r>
          </a:p>
          <a:p>
            <a:pPr>
              <a:lnSpc>
                <a:spcPct val="150000"/>
              </a:lnSpc>
            </a:pPr>
            <a:endParaRPr lang="fr-FR" dirty="0"/>
          </a:p>
        </p:txBody>
      </p:sp>
    </p:spTree>
    <p:extLst>
      <p:ext uri="{BB962C8B-B14F-4D97-AF65-F5344CB8AC3E}">
        <p14:creationId xmlns:p14="http://schemas.microsoft.com/office/powerpoint/2010/main" val="108610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75656" y="0"/>
            <a:ext cx="7668344" cy="764704"/>
          </a:xfrm>
          <a:prstGeom prst="rect">
            <a:avLst/>
          </a:prstGeom>
          <a:solidFill>
            <a:srgbClr val="00B0F0"/>
          </a:solidFill>
          <a:ln>
            <a:noFill/>
          </a:ln>
        </p:spPr>
        <p:txBody>
          <a:bodyPr/>
          <a:lstStyle/>
          <a:p>
            <a:pPr>
              <a:defRPr/>
            </a:pPr>
            <a:r>
              <a:rPr lang="fr-FR" dirty="0"/>
              <a:t>Présentation de la formation</a:t>
            </a:r>
            <a:endParaRPr dirty="0"/>
          </a:p>
        </p:txBody>
      </p:sp>
      <p:sp>
        <p:nvSpPr>
          <p:cNvPr id="5" name="ZoneTexte 4"/>
          <p:cNvSpPr/>
          <p:nvPr/>
        </p:nvSpPr>
        <p:spPr bwMode="auto">
          <a:xfrm>
            <a:off x="1475654" y="1210205"/>
            <a:ext cx="7489082" cy="5909310"/>
          </a:xfrm>
          <a:prstGeom prst="rect">
            <a:avLst/>
          </a:prstGeom>
          <a:noFill/>
        </p:spPr>
        <p:txBody>
          <a:bodyPr wrap="square" rtlCol="0">
            <a:spAutoFit/>
          </a:bodyPr>
          <a:lstStyle/>
          <a:p>
            <a:pPr marL="457200" indent="-457200">
              <a:lnSpc>
                <a:spcPct val="200000"/>
              </a:lnSpc>
              <a:buFont typeface="Wingdings"/>
              <a:buChar char="q"/>
              <a:defRPr/>
            </a:pPr>
            <a:r>
              <a:rPr lang="fr-FR" sz="2200" b="1" dirty="0">
                <a:solidFill>
                  <a:schemeClr val="bg2">
                    <a:lumMod val="25000"/>
                  </a:schemeClr>
                </a:solidFill>
                <a:cs typeface="+mj-cs"/>
              </a:rPr>
              <a:t>Présentiel 1 : 2h aujourd’hui </a:t>
            </a:r>
            <a:endParaRPr sz="2200" dirty="0">
              <a:cs typeface="+mj-cs"/>
            </a:endParaRPr>
          </a:p>
          <a:p>
            <a:pPr marL="808038" lvl="2" indent="-265113">
              <a:buFont typeface="Wingdings"/>
              <a:buChar char="§"/>
              <a:defRPr/>
            </a:pPr>
            <a:r>
              <a:rPr lang="fr-FR" sz="2200" dirty="0">
                <a:cs typeface="+mj-cs"/>
              </a:rPr>
              <a:t>Présentation du parcours</a:t>
            </a:r>
            <a:endParaRPr sz="2200" dirty="0">
              <a:cs typeface="+mj-cs"/>
            </a:endParaRPr>
          </a:p>
          <a:p>
            <a:pPr marL="808038" lvl="2" indent="-265113">
              <a:buFont typeface="Wingdings"/>
              <a:buChar char="§"/>
              <a:defRPr/>
            </a:pPr>
            <a:r>
              <a:rPr lang="fr-FR" sz="2200" dirty="0">
                <a:cs typeface="+mj-cs"/>
              </a:rPr>
              <a:t>Les enjeux / définition</a:t>
            </a:r>
            <a:endParaRPr sz="2200" dirty="0">
              <a:cs typeface="+mj-cs"/>
            </a:endParaRPr>
          </a:p>
          <a:p>
            <a:pPr marL="808038" lvl="2" indent="-265113">
              <a:spcAft>
                <a:spcPts val="1200"/>
              </a:spcAft>
              <a:buFont typeface="Wingdings"/>
              <a:buChar char="§"/>
              <a:defRPr/>
            </a:pPr>
            <a:r>
              <a:rPr lang="fr-FR" sz="2200" dirty="0">
                <a:cs typeface="+mj-cs"/>
              </a:rPr>
              <a:t>Travail en ateliers : mise en situation</a:t>
            </a:r>
          </a:p>
          <a:p>
            <a:pPr marL="808038" lvl="2" indent="-265113">
              <a:spcAft>
                <a:spcPts val="1200"/>
              </a:spcAft>
              <a:buFont typeface="Wingdings"/>
              <a:buChar char="§"/>
              <a:defRPr/>
            </a:pPr>
            <a:r>
              <a:rPr lang="fr-FR" sz="2200" dirty="0"/>
              <a:t>Présentation de la commande pour Avril</a:t>
            </a:r>
            <a:endParaRPr lang="fr-FR" sz="2200" dirty="0">
              <a:cs typeface="+mj-cs"/>
            </a:endParaRPr>
          </a:p>
          <a:p>
            <a:pPr marL="808038" lvl="2" indent="-265113">
              <a:spcAft>
                <a:spcPts val="1200"/>
              </a:spcAft>
              <a:buFont typeface="Wingdings"/>
              <a:buChar char="§"/>
              <a:defRPr/>
            </a:pPr>
            <a:r>
              <a:rPr lang="fr-FR" sz="2200" b="1" dirty="0">
                <a:cs typeface="+mj-cs"/>
              </a:rPr>
              <a:t>Ou</a:t>
            </a:r>
            <a:r>
              <a:rPr lang="fr-FR" sz="2200" dirty="0">
                <a:cs typeface="+mj-cs"/>
              </a:rPr>
              <a:t> la conférence Sylvain </a:t>
            </a:r>
            <a:r>
              <a:rPr lang="fr-FR" sz="2200" dirty="0" err="1">
                <a:cs typeface="+mj-cs"/>
              </a:rPr>
              <a:t>Levey</a:t>
            </a:r>
            <a:r>
              <a:rPr lang="fr-FR" sz="2200" dirty="0">
                <a:cs typeface="+mj-cs"/>
              </a:rPr>
              <a:t> : mercredi 30 janvier</a:t>
            </a:r>
            <a:endParaRPr sz="2200" dirty="0">
              <a:cs typeface="+mj-cs"/>
            </a:endParaRPr>
          </a:p>
          <a:p>
            <a:pPr marL="450850" indent="-358775">
              <a:buFont typeface="Wingdings"/>
              <a:buChar char="q"/>
              <a:defRPr/>
            </a:pPr>
            <a:r>
              <a:rPr lang="fr-FR" sz="2200" b="1" dirty="0">
                <a:solidFill>
                  <a:schemeClr val="bg2">
                    <a:lumMod val="25000"/>
                  </a:schemeClr>
                </a:solidFill>
                <a:cs typeface="+mj-cs"/>
              </a:rPr>
              <a:t>À distance 5 h :</a:t>
            </a:r>
            <a:endParaRPr sz="2200" dirty="0">
              <a:cs typeface="+mj-cs"/>
            </a:endParaRPr>
          </a:p>
          <a:p>
            <a:pPr marL="808038" lvl="2" indent="-265113">
              <a:spcAft>
                <a:spcPts val="1200"/>
              </a:spcAft>
              <a:buFont typeface="Wingdings"/>
              <a:buChar char="§"/>
              <a:defRPr/>
            </a:pPr>
            <a:r>
              <a:rPr lang="fr-FR" sz="2200" dirty="0">
                <a:cs typeface="+mj-cs"/>
              </a:rPr>
              <a:t>Magistère</a:t>
            </a:r>
          </a:p>
          <a:p>
            <a:pPr marL="808038" lvl="2" indent="-265113">
              <a:spcAft>
                <a:spcPts val="1200"/>
              </a:spcAft>
              <a:buFont typeface="Wingdings"/>
              <a:buChar char="§"/>
              <a:defRPr/>
            </a:pPr>
            <a:r>
              <a:rPr lang="fr-FR" sz="2200" dirty="0">
                <a:cs typeface="+mj-cs"/>
              </a:rPr>
              <a:t>Mise en œuvre d’une séquence</a:t>
            </a:r>
            <a:endParaRPr sz="2200" dirty="0">
              <a:cs typeface="+mj-cs"/>
            </a:endParaRPr>
          </a:p>
          <a:p>
            <a:pPr marL="450850" indent="-265113">
              <a:buFont typeface="Wingdings"/>
              <a:buChar char="q"/>
              <a:defRPr/>
            </a:pPr>
            <a:r>
              <a:rPr lang="fr-FR" sz="2200" b="1" dirty="0">
                <a:solidFill>
                  <a:schemeClr val="bg2">
                    <a:lumMod val="25000"/>
                  </a:schemeClr>
                </a:solidFill>
                <a:cs typeface="+mj-cs"/>
              </a:rPr>
              <a:t> Présentiel 2 : 2 h en avril</a:t>
            </a:r>
            <a:endParaRPr sz="2200" dirty="0">
              <a:cs typeface="+mj-cs"/>
            </a:endParaRPr>
          </a:p>
          <a:p>
            <a:pPr marL="808038" lvl="2" indent="-265113">
              <a:buFont typeface="Wingdings"/>
              <a:buChar char="§"/>
              <a:defRPr/>
            </a:pPr>
            <a:r>
              <a:rPr lang="fr-FR" sz="2200" dirty="0">
                <a:solidFill>
                  <a:schemeClr val="bg2">
                    <a:lumMod val="25000"/>
                  </a:schemeClr>
                </a:solidFill>
                <a:cs typeface="+mj-cs"/>
              </a:rPr>
              <a:t>Retour sur la pratique et/ou présentation du marathon : Ecrire ensemble</a:t>
            </a:r>
            <a:endParaRPr sz="2200" dirty="0">
              <a:cs typeface="+mj-cs"/>
            </a:endParaRPr>
          </a:p>
          <a:p>
            <a:pPr marL="1257300" lvl="2" indent="-342900">
              <a:buFont typeface="Wingdings"/>
              <a:buChar char="§"/>
              <a:defRPr/>
            </a:pPr>
            <a:endParaRPr lang="fr-FR" sz="2000" dirty="0">
              <a:solidFill>
                <a:schemeClr val="bg2">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B38497-D6AF-E748-B695-712C656C17F1}"/>
              </a:ext>
            </a:extLst>
          </p:cNvPr>
          <p:cNvSpPr>
            <a:spLocks noGrp="1"/>
          </p:cNvSpPr>
          <p:nvPr>
            <p:ph type="title"/>
          </p:nvPr>
        </p:nvSpPr>
        <p:spPr/>
        <p:txBody>
          <a:bodyPr/>
          <a:lstStyle/>
          <a:p>
            <a:r>
              <a:rPr lang="fr-FR" sz="3200" dirty="0"/>
              <a:t>LA QUESTION QUI VA FAIRE DÉBAT </a:t>
            </a:r>
          </a:p>
        </p:txBody>
      </p:sp>
      <p:sp>
        <p:nvSpPr>
          <p:cNvPr id="4" name="Espace réservé du contenu 3">
            <a:extLst>
              <a:ext uri="{FF2B5EF4-FFF2-40B4-BE49-F238E27FC236}">
                <a16:creationId xmlns:a16="http://schemas.microsoft.com/office/drawing/2014/main" id="{8500258F-401E-BF48-B9CA-3CAE3AE05DD5}"/>
              </a:ext>
            </a:extLst>
          </p:cNvPr>
          <p:cNvSpPr>
            <a:spLocks noGrp="1"/>
          </p:cNvSpPr>
          <p:nvPr>
            <p:ph idx="10"/>
          </p:nvPr>
        </p:nvSpPr>
        <p:spPr>
          <a:xfrm>
            <a:off x="539552" y="1412776"/>
            <a:ext cx="7937973" cy="4536504"/>
          </a:xfrm>
        </p:spPr>
        <p:txBody>
          <a:bodyPr/>
          <a:lstStyle/>
          <a:p>
            <a:endParaRPr lang="fr-FR" sz="2400" dirty="0"/>
          </a:p>
          <a:p>
            <a:r>
              <a:rPr lang="fr-FR" sz="2800" dirty="0"/>
              <a:t>C’est justement cette question que nous allons vous proposer de trouver dans les textes que vous allez lire maintenant.</a:t>
            </a:r>
          </a:p>
          <a:p>
            <a:endParaRPr lang="fr-FR" sz="2800" dirty="0"/>
          </a:p>
          <a:p>
            <a:r>
              <a:rPr lang="fr-FR" sz="2800" dirty="0"/>
              <a:t>C’est cette question qu’il est essentiel de réfléchir pour permettre aux élèves qu’il y ait réellement débat (et non la recherche de « bonnes » réponses).</a:t>
            </a:r>
          </a:p>
        </p:txBody>
      </p:sp>
    </p:spTree>
    <p:extLst>
      <p:ext uri="{BB962C8B-B14F-4D97-AF65-F5344CB8AC3E}">
        <p14:creationId xmlns:p14="http://schemas.microsoft.com/office/powerpoint/2010/main" val="98422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7D48D-2DAB-824A-9B62-EC6F87D9069F}"/>
              </a:ext>
            </a:extLst>
          </p:cNvPr>
          <p:cNvSpPr>
            <a:spLocks noGrp="1"/>
          </p:cNvSpPr>
          <p:nvPr>
            <p:ph type="title"/>
          </p:nvPr>
        </p:nvSpPr>
        <p:spPr/>
        <p:txBody>
          <a:bodyPr/>
          <a:lstStyle/>
          <a:p>
            <a:r>
              <a:rPr lang="fr-FR" sz="3600" dirty="0"/>
              <a:t>Les textes proposés</a:t>
            </a:r>
          </a:p>
        </p:txBody>
      </p:sp>
      <p:sp>
        <p:nvSpPr>
          <p:cNvPr id="4" name="Espace réservé du contenu 3">
            <a:extLst>
              <a:ext uri="{FF2B5EF4-FFF2-40B4-BE49-F238E27FC236}">
                <a16:creationId xmlns:a16="http://schemas.microsoft.com/office/drawing/2014/main" id="{8B71475E-821E-2B49-821C-31CF29AA0823}"/>
              </a:ext>
            </a:extLst>
          </p:cNvPr>
          <p:cNvSpPr>
            <a:spLocks noGrp="1"/>
          </p:cNvSpPr>
          <p:nvPr>
            <p:ph idx="10"/>
          </p:nvPr>
        </p:nvSpPr>
        <p:spPr>
          <a:xfrm>
            <a:off x="467543" y="1268760"/>
            <a:ext cx="8229600" cy="5184575"/>
          </a:xfrm>
        </p:spPr>
        <p:txBody>
          <a:bodyPr/>
          <a:lstStyle/>
          <a:p>
            <a:endParaRPr lang="fr-FR" sz="2400" dirty="0"/>
          </a:p>
          <a:p>
            <a:endParaRPr lang="fr-FR" sz="2400" dirty="0"/>
          </a:p>
          <a:p>
            <a:endParaRPr lang="fr-FR" sz="2400" dirty="0"/>
          </a:p>
          <a:p>
            <a:endParaRPr lang="fr-FR" sz="2400" dirty="0"/>
          </a:p>
          <a:p>
            <a:r>
              <a:rPr lang="fr-FR" sz="2400" dirty="0"/>
              <a:t>Voici quelques exemples de textes qui peuvent faire débat.</a:t>
            </a:r>
          </a:p>
          <a:p>
            <a:r>
              <a:rPr lang="fr-FR" sz="2400" dirty="0"/>
              <a:t>Nous vous les présentons, à vous de trouver les questions qui pourront faire débat …</a:t>
            </a:r>
          </a:p>
        </p:txBody>
      </p:sp>
    </p:spTree>
    <p:extLst>
      <p:ext uri="{BB962C8B-B14F-4D97-AF65-F5344CB8AC3E}">
        <p14:creationId xmlns:p14="http://schemas.microsoft.com/office/powerpoint/2010/main" val="358587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475656" y="0"/>
            <a:ext cx="7668344" cy="764704"/>
          </a:xfrm>
          <a:prstGeom prst="rect">
            <a:avLst/>
          </a:prstGeom>
          <a:solidFill>
            <a:srgbClr val="00B0F0"/>
          </a:solidFill>
        </p:spPr>
        <p:txBody>
          <a:bodyPr/>
          <a:lstStyle/>
          <a:p>
            <a:pPr>
              <a:defRPr/>
            </a:pPr>
            <a:r>
              <a:rPr lang="en-US" dirty="0"/>
              <a:t> </a:t>
            </a:r>
            <a:r>
              <a:rPr lang="en-US" sz="3200" dirty="0" err="1"/>
              <a:t>Présentation</a:t>
            </a:r>
            <a:r>
              <a:rPr lang="en-US" sz="3200" dirty="0"/>
              <a:t> du </a:t>
            </a:r>
            <a:r>
              <a:rPr lang="en-US" sz="3200" dirty="0" err="1"/>
              <a:t>texte</a:t>
            </a:r>
            <a:r>
              <a:rPr lang="en-US" sz="3200" dirty="0"/>
              <a:t> 1</a:t>
            </a:r>
            <a:endParaRPr lang="ko-KR" dirty="0"/>
          </a:p>
        </p:txBody>
      </p:sp>
      <p:sp>
        <p:nvSpPr>
          <p:cNvPr id="5" name="Content Placeholder 11"/>
          <p:cNvSpPr>
            <a:spLocks noGrp="1"/>
          </p:cNvSpPr>
          <p:nvPr>
            <p:ph idx="1"/>
          </p:nvPr>
        </p:nvSpPr>
        <p:spPr bwMode="auto">
          <a:xfrm>
            <a:off x="1547664" y="764704"/>
            <a:ext cx="7139136" cy="460648"/>
          </a:xfrm>
        </p:spPr>
        <p:txBody>
          <a:bodyPr/>
          <a:lstStyle/>
          <a:p>
            <a:pPr lvl="0" algn="ctr">
              <a:defRPr/>
            </a:pPr>
            <a:r>
              <a:rPr lang="en-US" b="1" i="1" dirty="0" err="1"/>
              <a:t>L’agneau</a:t>
            </a:r>
            <a:r>
              <a:rPr lang="en-US" b="1" i="1" dirty="0"/>
              <a:t> qui ne </a:t>
            </a:r>
            <a:r>
              <a:rPr lang="en-US" b="1" i="1" dirty="0" err="1"/>
              <a:t>voulait</a:t>
            </a:r>
            <a:r>
              <a:rPr lang="en-US" b="1" i="1" dirty="0"/>
              <a:t> pas </a:t>
            </a:r>
            <a:r>
              <a:rPr lang="en-US" b="1" i="1" dirty="0" err="1"/>
              <a:t>être</a:t>
            </a:r>
            <a:r>
              <a:rPr lang="en-US" b="1" i="1" dirty="0"/>
              <a:t> un mouton, </a:t>
            </a:r>
            <a:r>
              <a:rPr lang="en-US" b="1" dirty="0"/>
              <a:t>D. Jean.</a:t>
            </a:r>
            <a:endParaRPr lang="en-US" b="1" dirty="0">
              <a:latin typeface="Arial"/>
              <a:cs typeface="Arial"/>
            </a:endParaRPr>
          </a:p>
        </p:txBody>
      </p:sp>
      <p:sp>
        <p:nvSpPr>
          <p:cNvPr id="6" name="Espace réservé du contenu 1"/>
          <p:cNvSpPr>
            <a:spLocks noGrp="1"/>
          </p:cNvSpPr>
          <p:nvPr>
            <p:ph idx="10"/>
          </p:nvPr>
        </p:nvSpPr>
        <p:spPr bwMode="auto">
          <a:xfrm>
            <a:off x="1547663" y="1268760"/>
            <a:ext cx="7590589" cy="558924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nSpc>
                <a:spcPct val="150000"/>
              </a:lnSpc>
              <a:defRPr/>
            </a:pPr>
            <a:r>
              <a:rPr lang="fr-FR" sz="2000" dirty="0"/>
              <a:t>Cet album raconte l’histoire d’un troupeau de moutons ne </a:t>
            </a:r>
            <a:endParaRPr dirty="0"/>
          </a:p>
          <a:p>
            <a:pPr>
              <a:lnSpc>
                <a:spcPct val="150000"/>
              </a:lnSpc>
              <a:defRPr/>
            </a:pPr>
            <a:r>
              <a:rPr lang="fr-FR" sz="2000" dirty="0"/>
              <a:t>se souciant que de manger, ne pensant même pas à se </a:t>
            </a:r>
            <a:endParaRPr dirty="0"/>
          </a:p>
          <a:p>
            <a:pPr>
              <a:lnSpc>
                <a:spcPct val="150000"/>
              </a:lnSpc>
              <a:defRPr/>
            </a:pPr>
            <a:r>
              <a:rPr lang="fr-FR" sz="2000" dirty="0"/>
              <a:t>mobiliser lorsque le loup se met à rôder près d’eux. Ils ne </a:t>
            </a:r>
            <a:endParaRPr dirty="0"/>
          </a:p>
          <a:p>
            <a:pPr>
              <a:lnSpc>
                <a:spcPct val="150000"/>
              </a:lnSpc>
              <a:defRPr/>
            </a:pPr>
            <a:r>
              <a:rPr lang="fr-FR" sz="2000" dirty="0"/>
              <a:t>réagissent pas davantage tant que celui-ci ne s’en prend qu’aux plus faibles. Il faut qu’il s’attaque au bélier pour qu’ils </a:t>
            </a:r>
            <a:endParaRPr dirty="0"/>
          </a:p>
          <a:p>
            <a:pPr>
              <a:lnSpc>
                <a:spcPct val="150000"/>
              </a:lnSpc>
              <a:defRPr/>
            </a:pPr>
            <a:r>
              <a:rPr lang="fr-FR" sz="2000" dirty="0"/>
              <a:t>prennent conscience du danger. C’est le plus jeune d’entre </a:t>
            </a:r>
            <a:endParaRPr dirty="0"/>
          </a:p>
          <a:p>
            <a:pPr>
              <a:lnSpc>
                <a:spcPct val="150000"/>
              </a:lnSpc>
              <a:defRPr/>
            </a:pPr>
            <a:r>
              <a:rPr lang="fr-FR" sz="2000" dirty="0"/>
              <a:t>eux qui leur suggère alors de tendre un piège au loup. C’est lui aussi qui se porte volontaire pour le provoquer. Unis par </a:t>
            </a:r>
            <a:endParaRPr dirty="0"/>
          </a:p>
          <a:p>
            <a:pPr>
              <a:lnSpc>
                <a:spcPct val="150000"/>
              </a:lnSpc>
              <a:defRPr/>
            </a:pPr>
            <a:r>
              <a:rPr lang="fr-FR" sz="2000" dirty="0"/>
              <a:t>la stratégie qu’ils ont mise au point ensemble, ils vont </a:t>
            </a:r>
            <a:endParaRPr dirty="0"/>
          </a:p>
          <a:p>
            <a:pPr>
              <a:lnSpc>
                <a:spcPct val="150000"/>
              </a:lnSpc>
              <a:defRPr/>
            </a:pPr>
            <a:r>
              <a:rPr lang="fr-FR" sz="2000" dirty="0"/>
              <a:t>conduire le loup à sa perte.</a:t>
            </a:r>
            <a:endParaRPr dirty="0"/>
          </a:p>
        </p:txBody>
      </p:sp>
      <p:pic>
        <p:nvPicPr>
          <p:cNvPr id="7" name="Picture 5" descr="RÃ©sultat de recherche d'images pour &quot;l'agneau qui ne voulait pas devenir un mouton&quot;"/>
          <p:cNvPicPr>
            <a:picLocks noChangeAspect="1" noChangeArrowheads="1"/>
          </p:cNvPicPr>
          <p:nvPr/>
        </p:nvPicPr>
        <p:blipFill>
          <a:blip r:embed="rId2" cstate="print"/>
          <a:stretch/>
        </p:blipFill>
        <p:spPr bwMode="auto">
          <a:xfrm>
            <a:off x="179512" y="1340768"/>
            <a:ext cx="1256233" cy="10169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475656" y="0"/>
            <a:ext cx="7668344" cy="764704"/>
          </a:xfrm>
          <a:prstGeom prst="rect">
            <a:avLst/>
          </a:prstGeom>
          <a:solidFill>
            <a:srgbClr val="00B0F0"/>
          </a:solidFill>
        </p:spPr>
        <p:txBody>
          <a:bodyPr/>
          <a:lstStyle/>
          <a:p>
            <a:pPr>
              <a:defRPr/>
            </a:pPr>
            <a:r>
              <a:rPr lang="en-US" dirty="0"/>
              <a:t> </a:t>
            </a:r>
            <a:r>
              <a:rPr lang="en-US" sz="3200" dirty="0" err="1"/>
              <a:t>Présentation</a:t>
            </a:r>
            <a:r>
              <a:rPr lang="en-US" sz="3200" dirty="0"/>
              <a:t> du </a:t>
            </a:r>
            <a:r>
              <a:rPr lang="en-US" sz="3200" dirty="0" err="1"/>
              <a:t>texte</a:t>
            </a:r>
            <a:r>
              <a:rPr lang="en-US" sz="3200" dirty="0"/>
              <a:t> 2</a:t>
            </a:r>
            <a:endParaRPr lang="ko-KR" dirty="0"/>
          </a:p>
        </p:txBody>
      </p:sp>
      <p:sp>
        <p:nvSpPr>
          <p:cNvPr id="5" name="Content Placeholder 11"/>
          <p:cNvSpPr>
            <a:spLocks noGrp="1"/>
          </p:cNvSpPr>
          <p:nvPr>
            <p:ph idx="1"/>
          </p:nvPr>
        </p:nvSpPr>
        <p:spPr bwMode="auto">
          <a:xfrm>
            <a:off x="1547664" y="764704"/>
            <a:ext cx="7139136" cy="460648"/>
          </a:xfrm>
        </p:spPr>
        <p:txBody>
          <a:bodyPr/>
          <a:lstStyle/>
          <a:p>
            <a:pPr lvl="0" algn="ctr">
              <a:defRPr/>
            </a:pPr>
            <a:r>
              <a:rPr lang="en-US" b="1" i="1" dirty="0" err="1"/>
              <a:t>L’enfant</a:t>
            </a:r>
            <a:r>
              <a:rPr lang="en-US" b="1" i="1" dirty="0"/>
              <a:t> de sous le </a:t>
            </a:r>
            <a:r>
              <a:rPr lang="en-US" b="1" i="1" dirty="0" err="1"/>
              <a:t>pont</a:t>
            </a:r>
            <a:r>
              <a:rPr lang="en-US" b="1" dirty="0"/>
              <a:t>, JMG Le </a:t>
            </a:r>
            <a:r>
              <a:rPr lang="en-US" b="1" dirty="0" err="1"/>
              <a:t>Clézio</a:t>
            </a:r>
            <a:endParaRPr lang="en-US" b="1" dirty="0">
              <a:latin typeface="Arial"/>
              <a:cs typeface="Arial"/>
            </a:endParaRPr>
          </a:p>
        </p:txBody>
      </p:sp>
      <p:sp>
        <p:nvSpPr>
          <p:cNvPr id="6" name="Espace réservé du contenu 1"/>
          <p:cNvSpPr>
            <a:spLocks noGrp="1"/>
          </p:cNvSpPr>
          <p:nvPr>
            <p:ph idx="10"/>
          </p:nvPr>
        </p:nvSpPr>
        <p:spPr bwMode="auto">
          <a:xfrm>
            <a:off x="1475656" y="1990056"/>
            <a:ext cx="7590589" cy="338316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nSpc>
                <a:spcPct val="150000"/>
              </a:lnSpc>
              <a:defRPr/>
            </a:pPr>
            <a:r>
              <a:rPr lang="fr-FR" sz="2000" dirty="0">
                <a:latin typeface="Arial"/>
                <a:cs typeface="Arial"/>
              </a:rPr>
              <a:t>C’est un roman très touchant de Le </a:t>
            </a:r>
            <a:r>
              <a:rPr lang="fr-FR" sz="2000" dirty="0" err="1">
                <a:latin typeface="Arial"/>
                <a:cs typeface="Arial"/>
              </a:rPr>
              <a:t>Clézio</a:t>
            </a:r>
            <a:r>
              <a:rPr lang="fr-FR" sz="2000" dirty="0">
                <a:latin typeface="Arial"/>
                <a:cs typeface="Arial"/>
              </a:rPr>
              <a:t> autour du thème de l’abandon et de l’adoption. Il met en scène un SDF, Ali, qui adopte une petite fille abandonnée. Il fera tout son possible pour élever Amina, l’enfant de sous le pont. </a:t>
            </a:r>
          </a:p>
          <a:p>
            <a:pPr>
              <a:lnSpc>
                <a:spcPct val="150000"/>
              </a:lnSpc>
              <a:defRPr/>
            </a:pPr>
            <a:r>
              <a:rPr lang="fr-FR" sz="2000" dirty="0">
                <a:latin typeface="Arial"/>
                <a:cs typeface="Arial"/>
              </a:rPr>
              <a:t>Cette œuvre est adaptée à des élèves de CM1, CM2. </a:t>
            </a:r>
          </a:p>
        </p:txBody>
      </p:sp>
      <p:pic>
        <p:nvPicPr>
          <p:cNvPr id="7" name="Picture 2" descr="RÃ©sultat de recherche d'images pour &quot;l'enfant de sous le pont&quot;"/>
          <p:cNvPicPr>
            <a:picLocks noChangeAspect="1" noChangeArrowheads="1"/>
          </p:cNvPicPr>
          <p:nvPr/>
        </p:nvPicPr>
        <p:blipFill>
          <a:blip r:embed="rId2" cstate="print"/>
          <a:stretch/>
        </p:blipFill>
        <p:spPr bwMode="auto">
          <a:xfrm>
            <a:off x="179512" y="2348880"/>
            <a:ext cx="1190625" cy="1666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475656" y="0"/>
            <a:ext cx="7668344" cy="764704"/>
          </a:xfrm>
          <a:prstGeom prst="rect">
            <a:avLst/>
          </a:prstGeom>
          <a:solidFill>
            <a:srgbClr val="00B0F0"/>
          </a:solidFill>
        </p:spPr>
        <p:txBody>
          <a:bodyPr/>
          <a:lstStyle/>
          <a:p>
            <a:pPr>
              <a:defRPr/>
            </a:pPr>
            <a:r>
              <a:rPr lang="en-US" dirty="0"/>
              <a:t> </a:t>
            </a:r>
            <a:r>
              <a:rPr lang="en-US" sz="3200" dirty="0" err="1"/>
              <a:t>Présentation</a:t>
            </a:r>
            <a:r>
              <a:rPr lang="en-US" sz="3200" dirty="0"/>
              <a:t> du </a:t>
            </a:r>
            <a:r>
              <a:rPr lang="en-US" sz="3200" dirty="0" err="1"/>
              <a:t>texte</a:t>
            </a:r>
            <a:r>
              <a:rPr lang="en-US" sz="3200" dirty="0"/>
              <a:t> 3</a:t>
            </a:r>
            <a:endParaRPr lang="ko-KR" dirty="0"/>
          </a:p>
        </p:txBody>
      </p:sp>
      <p:sp>
        <p:nvSpPr>
          <p:cNvPr id="5" name="Content Placeholder 11"/>
          <p:cNvSpPr>
            <a:spLocks noGrp="1"/>
          </p:cNvSpPr>
          <p:nvPr>
            <p:ph idx="1"/>
          </p:nvPr>
        </p:nvSpPr>
        <p:spPr bwMode="auto">
          <a:xfrm>
            <a:off x="1547664" y="764704"/>
            <a:ext cx="7139136" cy="460648"/>
          </a:xfrm>
        </p:spPr>
        <p:txBody>
          <a:bodyPr/>
          <a:lstStyle/>
          <a:p>
            <a:pPr lvl="0" algn="ctr">
              <a:defRPr/>
            </a:pPr>
            <a:r>
              <a:rPr lang="en-US" b="1" i="1" dirty="0">
                <a:latin typeface="Arial"/>
                <a:cs typeface="Arial"/>
              </a:rPr>
              <a:t>Le long voyage du </a:t>
            </a:r>
            <a:r>
              <a:rPr lang="en-US" b="1" i="1" dirty="0" err="1">
                <a:latin typeface="Arial"/>
                <a:cs typeface="Arial"/>
              </a:rPr>
              <a:t>pingouin</a:t>
            </a:r>
            <a:r>
              <a:rPr lang="en-US" b="1" i="1" dirty="0">
                <a:latin typeface="Arial"/>
                <a:cs typeface="Arial"/>
              </a:rPr>
              <a:t> </a:t>
            </a:r>
            <a:r>
              <a:rPr lang="en-US" b="1" i="1" dirty="0" err="1">
                <a:latin typeface="Arial"/>
                <a:cs typeface="Arial"/>
              </a:rPr>
              <a:t>vers</a:t>
            </a:r>
            <a:r>
              <a:rPr lang="en-US" b="1" i="1" dirty="0">
                <a:latin typeface="Arial"/>
                <a:cs typeface="Arial"/>
              </a:rPr>
              <a:t> la jungle</a:t>
            </a:r>
            <a:r>
              <a:rPr lang="en-US" b="1" i="1" dirty="0"/>
              <a:t>, </a:t>
            </a:r>
            <a:r>
              <a:rPr lang="en-US" b="1" dirty="0"/>
              <a:t>JG </a:t>
            </a:r>
            <a:r>
              <a:rPr lang="en-US" b="1" dirty="0" err="1"/>
              <a:t>Nordmann</a:t>
            </a:r>
            <a:endParaRPr dirty="0"/>
          </a:p>
        </p:txBody>
      </p:sp>
      <p:sp>
        <p:nvSpPr>
          <p:cNvPr id="6" name="Espace réservé du contenu 1"/>
          <p:cNvSpPr>
            <a:spLocks noGrp="1"/>
          </p:cNvSpPr>
          <p:nvPr>
            <p:ph idx="10"/>
          </p:nvPr>
        </p:nvSpPr>
        <p:spPr bwMode="auto">
          <a:xfrm>
            <a:off x="1547663" y="1268760"/>
            <a:ext cx="7590589" cy="558924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r>
              <a:rPr lang="fr-FR" sz="1800" dirty="0">
                <a:latin typeface="Arial"/>
                <a:cs typeface="Arial"/>
              </a:rPr>
              <a:t>C’est une pièce de théâtre adaptée à des élèves de cycle 3, voire des CE2 bons lecteurs. </a:t>
            </a:r>
          </a:p>
          <a:p>
            <a:r>
              <a:rPr lang="fr-FR" sz="1800" dirty="0">
                <a:latin typeface="Arial"/>
                <a:cs typeface="Arial"/>
              </a:rPr>
              <a:t> </a:t>
            </a:r>
          </a:p>
          <a:p>
            <a:r>
              <a:rPr lang="fr-FR" sz="1800" dirty="0">
                <a:latin typeface="Arial"/>
                <a:cs typeface="Arial"/>
              </a:rPr>
              <a:t>C’est l’histoire d’un pingouin qui habite le pôle Nord avec ses parents et qui en a assez du pays noir et blanc. Il voudrait voir le pays des couleurs. Il décide de partir à l’aventure. Il va rencontrer différents personnages au cours de son périple : les oies de Nils </a:t>
            </a:r>
            <a:r>
              <a:rPr lang="fr-FR" sz="1800" dirty="0" err="1">
                <a:latin typeface="Arial"/>
                <a:cs typeface="Arial"/>
              </a:rPr>
              <a:t>Holgersson</a:t>
            </a:r>
            <a:r>
              <a:rPr lang="fr-FR" sz="1800" dirty="0">
                <a:latin typeface="Arial"/>
                <a:cs typeface="Arial"/>
              </a:rPr>
              <a:t>, la petite sirène, une pieuvre assez terrifiante…</a:t>
            </a:r>
          </a:p>
          <a:p>
            <a:r>
              <a:rPr lang="fr-FR" sz="1800" dirty="0">
                <a:latin typeface="Arial"/>
                <a:cs typeface="Arial"/>
              </a:rPr>
              <a:t> </a:t>
            </a:r>
          </a:p>
          <a:p>
            <a:r>
              <a:rPr lang="fr-FR" sz="1800" dirty="0">
                <a:latin typeface="Arial"/>
                <a:cs typeface="Arial"/>
              </a:rPr>
              <a:t>L’extrait que vous allez lire se passe sur le bateau de croisière qui va mener le pingouin à la fin de son voyage, l’Afrique. C’est une discussion entre le garçon de cabine, le pingouin et une passagère.  </a:t>
            </a:r>
          </a:p>
          <a:p>
            <a:r>
              <a:rPr lang="fr-FR" sz="1800" dirty="0">
                <a:latin typeface="Arial"/>
                <a:cs typeface="Arial"/>
              </a:rPr>
              <a:t> </a:t>
            </a:r>
          </a:p>
          <a:p>
            <a:r>
              <a:rPr lang="fr-FR" sz="1800" dirty="0">
                <a:latin typeface="Arial"/>
                <a:cs typeface="Arial"/>
              </a:rPr>
              <a:t>Dans cette œuvre, il y a beaucoup d’humour et beaucoup de références littéraires : La petite sirène, Le fabuleux voyage de Nils </a:t>
            </a:r>
            <a:r>
              <a:rPr lang="fr-FR" sz="1800" dirty="0" err="1">
                <a:latin typeface="Arial"/>
                <a:cs typeface="Arial"/>
              </a:rPr>
              <a:t>Holgersson</a:t>
            </a:r>
            <a:r>
              <a:rPr lang="fr-FR" sz="1800" dirty="0">
                <a:latin typeface="Arial"/>
                <a:cs typeface="Arial"/>
              </a:rPr>
              <a:t>. C’est aussi l’occasion de travailler sur le planisphère à travers les déplacements du pingouin depuis le pôle Nord jusqu’en Afrique du Sud. </a:t>
            </a:r>
          </a:p>
          <a:p>
            <a:pPr>
              <a:lnSpc>
                <a:spcPct val="150000"/>
              </a:lnSpc>
              <a:defRPr/>
            </a:pPr>
            <a:endParaRPr lang="fr-FR" sz="2000" dirty="0"/>
          </a:p>
        </p:txBody>
      </p:sp>
      <p:pic>
        <p:nvPicPr>
          <p:cNvPr id="7" name="Picture 2" descr="RÃ©sultat de recherche d'images pour &quot;le long voyage du pingouin vers la jungle&quot;"/>
          <p:cNvPicPr>
            <a:picLocks noChangeAspect="1" noChangeArrowheads="1"/>
          </p:cNvPicPr>
          <p:nvPr/>
        </p:nvPicPr>
        <p:blipFill>
          <a:blip r:embed="rId2" cstate="print"/>
          <a:stretch/>
        </p:blipFill>
        <p:spPr bwMode="auto">
          <a:xfrm>
            <a:off x="34211" y="2132856"/>
            <a:ext cx="1428750" cy="21431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475656" y="0"/>
            <a:ext cx="7668344" cy="764704"/>
          </a:xfrm>
          <a:prstGeom prst="rect">
            <a:avLst/>
          </a:prstGeom>
          <a:solidFill>
            <a:srgbClr val="00B0F0"/>
          </a:solidFill>
        </p:spPr>
        <p:txBody>
          <a:bodyPr/>
          <a:lstStyle/>
          <a:p>
            <a:pPr>
              <a:defRPr/>
            </a:pPr>
            <a:r>
              <a:rPr lang="en-US" dirty="0"/>
              <a:t> </a:t>
            </a:r>
            <a:r>
              <a:rPr lang="en-US" sz="3200" dirty="0" err="1"/>
              <a:t>Présentation</a:t>
            </a:r>
            <a:r>
              <a:rPr lang="en-US" sz="3200" dirty="0"/>
              <a:t> du </a:t>
            </a:r>
            <a:r>
              <a:rPr lang="en-US" sz="3200" dirty="0" err="1"/>
              <a:t>texte</a:t>
            </a:r>
            <a:r>
              <a:rPr lang="en-US" sz="3200" dirty="0"/>
              <a:t> 4</a:t>
            </a:r>
            <a:endParaRPr lang="ko-KR" dirty="0"/>
          </a:p>
        </p:txBody>
      </p:sp>
      <p:sp>
        <p:nvSpPr>
          <p:cNvPr id="5" name="Content Placeholder 11"/>
          <p:cNvSpPr>
            <a:spLocks noGrp="1"/>
          </p:cNvSpPr>
          <p:nvPr>
            <p:ph idx="1"/>
          </p:nvPr>
        </p:nvSpPr>
        <p:spPr bwMode="auto">
          <a:xfrm>
            <a:off x="1547664" y="764704"/>
            <a:ext cx="7139136" cy="460648"/>
          </a:xfrm>
        </p:spPr>
        <p:txBody>
          <a:bodyPr/>
          <a:lstStyle/>
          <a:p>
            <a:pPr lvl="0" algn="ctr">
              <a:defRPr/>
            </a:pPr>
            <a:r>
              <a:rPr lang="en-US" b="1" i="1" dirty="0" err="1">
                <a:latin typeface="Arial"/>
                <a:cs typeface="Arial"/>
              </a:rPr>
              <a:t>Histoires</a:t>
            </a:r>
            <a:r>
              <a:rPr lang="en-US" b="1" i="1" dirty="0">
                <a:latin typeface="Arial"/>
                <a:cs typeface="Arial"/>
              </a:rPr>
              <a:t> </a:t>
            </a:r>
            <a:r>
              <a:rPr lang="en-US" b="1" i="1" dirty="0" err="1">
                <a:latin typeface="Arial"/>
                <a:cs typeface="Arial"/>
              </a:rPr>
              <a:t>pressées</a:t>
            </a:r>
            <a:r>
              <a:rPr lang="en-US" b="1" dirty="0"/>
              <a:t>, </a:t>
            </a:r>
            <a:r>
              <a:rPr lang="en-US" b="1" dirty="0">
                <a:latin typeface="Arial"/>
                <a:cs typeface="Arial"/>
              </a:rPr>
              <a:t>Bernard </a:t>
            </a:r>
            <a:r>
              <a:rPr lang="en-US" b="1" dirty="0" err="1">
                <a:latin typeface="Arial"/>
                <a:cs typeface="Arial"/>
              </a:rPr>
              <a:t>Friot</a:t>
            </a:r>
            <a:endParaRPr dirty="0"/>
          </a:p>
        </p:txBody>
      </p:sp>
      <p:sp>
        <p:nvSpPr>
          <p:cNvPr id="6" name="Espace réservé du contenu 1"/>
          <p:cNvSpPr>
            <a:spLocks noGrp="1"/>
          </p:cNvSpPr>
          <p:nvPr>
            <p:ph idx="10"/>
          </p:nvPr>
        </p:nvSpPr>
        <p:spPr bwMode="auto">
          <a:xfrm>
            <a:off x="1547663" y="1268760"/>
            <a:ext cx="7590589" cy="5589240"/>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defRPr/>
            </a:pPr>
            <a:r>
              <a:rPr lang="fr-FR" sz="2000" dirty="0"/>
              <a:t>C’est une nouvelle tirée d’histoires pressées de Bernard </a:t>
            </a:r>
            <a:r>
              <a:rPr lang="fr-FR" sz="2000" dirty="0" err="1"/>
              <a:t>Friot</a:t>
            </a:r>
            <a:r>
              <a:rPr lang="fr-FR" sz="2000" dirty="0"/>
              <a:t> intitulée « </a:t>
            </a:r>
            <a:r>
              <a:rPr lang="fr-FR" sz="2000" dirty="0" err="1"/>
              <a:t>Archimémé</a:t>
            </a:r>
            <a:r>
              <a:rPr lang="fr-FR" sz="2000" dirty="0"/>
              <a:t> » adaptée pour des élèves de fin de cycle 3 (CM2,6</a:t>
            </a:r>
            <a:r>
              <a:rPr lang="fr-FR" sz="2000" baseline="30000" dirty="0"/>
              <a:t>ème</a:t>
            </a:r>
            <a:r>
              <a:rPr lang="fr-FR" sz="2000" dirty="0"/>
              <a:t>), voir de bons lecteurs de CM1.</a:t>
            </a:r>
          </a:p>
          <a:p>
            <a:pPr>
              <a:defRPr/>
            </a:pPr>
            <a:endParaRPr lang="fr-FR" sz="2000" dirty="0"/>
          </a:p>
          <a:p>
            <a:pPr>
              <a:defRPr/>
            </a:pPr>
            <a:r>
              <a:rPr lang="fr-FR" sz="2000" dirty="0"/>
              <a:t>Trois membres d’une famille (une mère accompagnée de son fils et de sa fille) sont en visite hebdomadaire chez une arrière grand–mère dans une maison de retraite. Après le départ précipité de la mère et de la fille, le fils se retrouve seul avec son arrière grand-mère. Peu à peu, une affectueuse complicité nait entre les deux personnages.                         </a:t>
            </a:r>
          </a:p>
          <a:p>
            <a:pPr>
              <a:defRPr/>
            </a:pPr>
            <a:endParaRPr lang="fr-FR" sz="2000" dirty="0"/>
          </a:p>
          <a:p>
            <a:pPr>
              <a:defRPr/>
            </a:pPr>
            <a:r>
              <a:rPr lang="fr-FR" sz="2000" dirty="0"/>
              <a:t>Ce récit contient par ailleurs une chute assez surprenante supposant des liens implicites à faire, difficiles mais intéressants pour la compréhension. </a:t>
            </a:r>
          </a:p>
          <a:p>
            <a:pPr>
              <a:defRPr/>
            </a:pPr>
            <a:endParaRPr lang="fr-FR" sz="2000" dirty="0"/>
          </a:p>
          <a:p>
            <a:pPr>
              <a:defRPr/>
            </a:pPr>
            <a:r>
              <a:rPr lang="fr-FR" sz="2000" dirty="0"/>
              <a:t>Le texte, bien qu’assez court, est très riche du point de vue du vocabulaire.</a:t>
            </a:r>
          </a:p>
        </p:txBody>
      </p:sp>
      <p:pic>
        <p:nvPicPr>
          <p:cNvPr id="7" name="Picture 2" descr="RÃ©sultat de recherche d'images pour &quot;histoire pressÃ©es&quot;"/>
          <p:cNvPicPr>
            <a:picLocks noChangeAspect="1" noChangeArrowheads="1"/>
          </p:cNvPicPr>
          <p:nvPr/>
        </p:nvPicPr>
        <p:blipFill>
          <a:blip r:embed="rId2" cstate="print"/>
          <a:stretch/>
        </p:blipFill>
        <p:spPr bwMode="auto">
          <a:xfrm>
            <a:off x="277457" y="2492896"/>
            <a:ext cx="1094314" cy="16524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475656" y="0"/>
            <a:ext cx="7668344" cy="764704"/>
          </a:xfrm>
          <a:prstGeom prst="rect">
            <a:avLst/>
          </a:prstGeom>
          <a:solidFill>
            <a:srgbClr val="00B0F0"/>
          </a:solidFill>
        </p:spPr>
        <p:txBody>
          <a:bodyPr/>
          <a:lstStyle/>
          <a:p>
            <a:pPr>
              <a:defRPr/>
            </a:pPr>
            <a:r>
              <a:rPr lang="en-US" dirty="0"/>
              <a:t> </a:t>
            </a:r>
            <a:r>
              <a:rPr lang="en-US" sz="3200" dirty="0" err="1"/>
              <a:t>Présentation</a:t>
            </a:r>
            <a:r>
              <a:rPr lang="en-US" sz="3200" dirty="0"/>
              <a:t> du </a:t>
            </a:r>
            <a:r>
              <a:rPr lang="en-US" sz="3200" dirty="0" err="1"/>
              <a:t>texte</a:t>
            </a:r>
            <a:r>
              <a:rPr lang="en-US" sz="3200" dirty="0"/>
              <a:t> 5</a:t>
            </a:r>
            <a:endParaRPr lang="ko-KR" dirty="0"/>
          </a:p>
        </p:txBody>
      </p:sp>
      <p:sp>
        <p:nvSpPr>
          <p:cNvPr id="5" name="Content Placeholder 11"/>
          <p:cNvSpPr>
            <a:spLocks noGrp="1"/>
          </p:cNvSpPr>
          <p:nvPr>
            <p:ph idx="1"/>
          </p:nvPr>
        </p:nvSpPr>
        <p:spPr bwMode="auto">
          <a:xfrm>
            <a:off x="1547664" y="764704"/>
            <a:ext cx="7139136" cy="1368152"/>
          </a:xfrm>
        </p:spPr>
        <p:txBody>
          <a:bodyPr/>
          <a:lstStyle/>
          <a:p>
            <a:pPr lvl="0" algn="ctr">
              <a:defRPr/>
            </a:pPr>
            <a:r>
              <a:rPr lang="fr-FR" b="1" dirty="0" err="1">
                <a:latin typeface="Arial"/>
                <a:cs typeface="Arial"/>
              </a:rPr>
              <a:t>Nasr</a:t>
            </a:r>
            <a:r>
              <a:rPr lang="fr-FR" b="1" dirty="0">
                <a:latin typeface="Arial"/>
                <a:cs typeface="Arial"/>
              </a:rPr>
              <a:t> </a:t>
            </a:r>
            <a:r>
              <a:rPr lang="fr-FR" b="1" dirty="0" err="1">
                <a:latin typeface="Arial"/>
                <a:cs typeface="Arial"/>
              </a:rPr>
              <a:t>Eddin</a:t>
            </a:r>
            <a:r>
              <a:rPr lang="fr-FR" b="1" dirty="0">
                <a:latin typeface="Arial"/>
                <a:cs typeface="Arial"/>
              </a:rPr>
              <a:t> Hodja un drôle d’idiot</a:t>
            </a:r>
            <a:r>
              <a:rPr lang="en-US" b="1" dirty="0">
                <a:latin typeface="Arial"/>
                <a:cs typeface="Arial"/>
              </a:rPr>
              <a:t>, </a:t>
            </a:r>
            <a:r>
              <a:rPr lang="en-US" b="1" dirty="0" err="1">
                <a:latin typeface="Arial"/>
                <a:cs typeface="Arial"/>
              </a:rPr>
              <a:t>raconté</a:t>
            </a:r>
            <a:r>
              <a:rPr lang="en-US" b="1" dirty="0">
                <a:latin typeface="Arial"/>
                <a:cs typeface="Arial"/>
              </a:rPr>
              <a:t> par JL </a:t>
            </a:r>
            <a:r>
              <a:rPr lang="en-US" b="1" dirty="0" err="1">
                <a:latin typeface="Arial"/>
                <a:cs typeface="Arial"/>
              </a:rPr>
              <a:t>Maunoury</a:t>
            </a:r>
            <a:endParaRPr dirty="0"/>
          </a:p>
        </p:txBody>
      </p:sp>
      <p:sp>
        <p:nvSpPr>
          <p:cNvPr id="6" name="Espace réservé du contenu 1"/>
          <p:cNvSpPr>
            <a:spLocks noGrp="1"/>
          </p:cNvSpPr>
          <p:nvPr>
            <p:ph idx="10"/>
          </p:nvPr>
        </p:nvSpPr>
        <p:spPr bwMode="auto">
          <a:xfrm>
            <a:off x="1547663" y="2132856"/>
            <a:ext cx="7590589" cy="4176464"/>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p>
            <a:pPr>
              <a:lnSpc>
                <a:spcPct val="150000"/>
              </a:lnSpc>
              <a:defRPr/>
            </a:pPr>
            <a:r>
              <a:rPr lang="fr-FR" sz="1600" dirty="0">
                <a:latin typeface="Arial"/>
                <a:cs typeface="Arial"/>
              </a:rPr>
              <a:t>C’est un ensemble d’histoires très courtes autour du personnage de </a:t>
            </a:r>
            <a:r>
              <a:rPr lang="fr-FR" sz="1600" dirty="0" err="1">
                <a:latin typeface="Arial"/>
                <a:cs typeface="Arial"/>
              </a:rPr>
              <a:t>Nasr</a:t>
            </a:r>
            <a:r>
              <a:rPr lang="fr-FR" sz="1600" dirty="0">
                <a:latin typeface="Arial"/>
                <a:cs typeface="Arial"/>
              </a:rPr>
              <a:t> </a:t>
            </a:r>
            <a:r>
              <a:rPr lang="fr-FR" sz="1600" dirty="0" err="1">
                <a:latin typeface="Arial"/>
                <a:cs typeface="Arial"/>
              </a:rPr>
              <a:t>Eddin</a:t>
            </a:r>
            <a:r>
              <a:rPr lang="fr-FR" sz="1600" dirty="0">
                <a:latin typeface="Arial"/>
                <a:cs typeface="Arial"/>
              </a:rPr>
              <a:t>, </a:t>
            </a:r>
            <a:r>
              <a:rPr lang="fr-FR" sz="1600" dirty="0" err="1">
                <a:latin typeface="Arial"/>
                <a:cs typeface="Arial"/>
              </a:rPr>
              <a:t>mi-sage</a:t>
            </a:r>
            <a:r>
              <a:rPr lang="fr-FR" sz="1600" dirty="0">
                <a:latin typeface="Arial"/>
                <a:cs typeface="Arial"/>
              </a:rPr>
              <a:t>, </a:t>
            </a:r>
            <a:r>
              <a:rPr lang="fr-FR" sz="1600" dirty="0" err="1">
                <a:latin typeface="Arial"/>
                <a:cs typeface="Arial"/>
              </a:rPr>
              <a:t>mi-idiot</a:t>
            </a:r>
            <a:r>
              <a:rPr lang="fr-FR" sz="1600" dirty="0">
                <a:latin typeface="Arial"/>
                <a:cs typeface="Arial"/>
              </a:rPr>
              <a:t>. </a:t>
            </a:r>
          </a:p>
          <a:p>
            <a:pPr>
              <a:lnSpc>
                <a:spcPct val="150000"/>
              </a:lnSpc>
              <a:defRPr/>
            </a:pPr>
            <a:r>
              <a:rPr lang="fr-FR" sz="1600" dirty="0">
                <a:latin typeface="Arial"/>
                <a:cs typeface="Arial"/>
              </a:rPr>
              <a:t>Ces textes peuvent être abordés dès le CE2, certains ont un vocabulaire plus difficile que d’autres. Les discussions avec les élèves sur les textes pourront tourner sur l’attitude de </a:t>
            </a:r>
            <a:r>
              <a:rPr lang="fr-FR" sz="1600" dirty="0" err="1">
                <a:latin typeface="Arial"/>
                <a:cs typeface="Arial"/>
              </a:rPr>
              <a:t>Nasr</a:t>
            </a:r>
            <a:r>
              <a:rPr lang="fr-FR" sz="1600" dirty="0">
                <a:latin typeface="Arial"/>
                <a:cs typeface="Arial"/>
              </a:rPr>
              <a:t> </a:t>
            </a:r>
            <a:r>
              <a:rPr lang="fr-FR" sz="1600" dirty="0" err="1">
                <a:latin typeface="Arial"/>
                <a:cs typeface="Arial"/>
              </a:rPr>
              <a:t>Eddin</a:t>
            </a:r>
            <a:r>
              <a:rPr lang="fr-FR" sz="1600" dirty="0">
                <a:latin typeface="Arial"/>
                <a:cs typeface="Arial"/>
              </a:rPr>
              <a:t>, personnage que les élèves apprendront à connaitre, et sur l’implicite des textes. </a:t>
            </a:r>
          </a:p>
          <a:p>
            <a:pPr>
              <a:lnSpc>
                <a:spcPct val="150000"/>
              </a:lnSpc>
              <a:defRPr/>
            </a:pPr>
            <a:r>
              <a:rPr lang="fr-FR" sz="1600" dirty="0">
                <a:latin typeface="Arial"/>
                <a:cs typeface="Arial"/>
              </a:rPr>
              <a:t>Quelques histoires possibles :</a:t>
            </a:r>
          </a:p>
          <a:p>
            <a:pPr marL="342900" indent="-342900">
              <a:lnSpc>
                <a:spcPct val="150000"/>
              </a:lnSpc>
              <a:buFontTx/>
              <a:buChar char="-"/>
              <a:defRPr/>
            </a:pPr>
            <a:r>
              <a:rPr lang="fr-FR" sz="1600" dirty="0">
                <a:latin typeface="Arial"/>
                <a:cs typeface="Arial"/>
              </a:rPr>
              <a:t>La honte</a:t>
            </a:r>
          </a:p>
          <a:p>
            <a:pPr marL="342900" indent="-342900">
              <a:lnSpc>
                <a:spcPct val="150000"/>
              </a:lnSpc>
              <a:buFontTx/>
              <a:buChar char="-"/>
              <a:defRPr/>
            </a:pPr>
            <a:r>
              <a:rPr lang="fr-FR" sz="1600" dirty="0">
                <a:latin typeface="Arial"/>
                <a:cs typeface="Arial"/>
              </a:rPr>
              <a:t>Il faut se méfier des ânes</a:t>
            </a:r>
          </a:p>
          <a:p>
            <a:pPr marL="342900" indent="-342900">
              <a:lnSpc>
                <a:spcPct val="150000"/>
              </a:lnSpc>
              <a:buFontTx/>
              <a:buChar char="-"/>
              <a:defRPr/>
            </a:pPr>
            <a:r>
              <a:rPr lang="fr-FR" sz="1600" dirty="0">
                <a:latin typeface="Arial"/>
                <a:cs typeface="Arial"/>
              </a:rPr>
              <a:t>Comment faire la fête sans être invité ?</a:t>
            </a:r>
          </a:p>
          <a:p>
            <a:pPr marL="342900" indent="-342900">
              <a:lnSpc>
                <a:spcPct val="150000"/>
              </a:lnSpc>
              <a:buFontTx/>
              <a:buChar char="-"/>
              <a:defRPr/>
            </a:pPr>
            <a:r>
              <a:rPr lang="fr-FR" sz="1600" dirty="0">
                <a:latin typeface="Arial"/>
                <a:cs typeface="Arial"/>
              </a:rPr>
              <a:t>Qui est invité ?</a:t>
            </a:r>
          </a:p>
        </p:txBody>
      </p:sp>
      <p:pic>
        <p:nvPicPr>
          <p:cNvPr id="2" name="Image 1" descr="Num_2019_01_09_21_16_59_066_0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43231"/>
            <a:ext cx="1296144" cy="129773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Mise en commun</a:t>
            </a:r>
            <a:endParaRPr/>
          </a:p>
        </p:txBody>
      </p:sp>
      <p:sp>
        <p:nvSpPr>
          <p:cNvPr id="6" name="Espace réservé du contenu 3"/>
          <p:cNvSpPr>
            <a:spLocks noGrp="1"/>
          </p:cNvSpPr>
          <p:nvPr>
            <p:ph idx="10"/>
          </p:nvPr>
        </p:nvSpPr>
        <p:spPr bwMode="auto">
          <a:xfrm>
            <a:off x="457200" y="1268760"/>
            <a:ext cx="8229600" cy="5040560"/>
          </a:xfrm>
        </p:spPr>
        <p:txBody>
          <a:bodyPr/>
          <a:lstStyle/>
          <a:p>
            <a:pPr>
              <a:defRPr/>
            </a:pPr>
            <a:endParaRPr lang="fr-FR" sz="2400" dirty="0"/>
          </a:p>
          <a:p>
            <a:pPr>
              <a:defRPr/>
            </a:pPr>
            <a:endParaRPr lang="fr-FR" sz="2400" dirty="0"/>
          </a:p>
          <a:p>
            <a:pPr>
              <a:defRPr/>
            </a:pPr>
            <a:endParaRPr lang="fr-FR" sz="2400" dirty="0"/>
          </a:p>
          <a:p>
            <a:pPr>
              <a:defRPr/>
            </a:pPr>
            <a:endParaRPr lang="fr-FR" sz="2400" dirty="0"/>
          </a:p>
          <a:p>
            <a:pPr>
              <a:defRPr/>
            </a:pPr>
            <a:endParaRPr lang="fr-FR" sz="2400" dirty="0"/>
          </a:p>
          <a:p>
            <a:pPr>
              <a:defRPr/>
            </a:pPr>
            <a:r>
              <a:rPr lang="fr-FR" sz="2400" b="1" dirty="0">
                <a:solidFill>
                  <a:srgbClr val="0070C0"/>
                </a:solidFill>
              </a:rPr>
              <a:t>Les questions possibles sur les textes vus. </a:t>
            </a:r>
          </a:p>
          <a:p>
            <a:pPr>
              <a:defRPr/>
            </a:pPr>
            <a:endParaRPr lang="fr-F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p:nvPr/>
        </p:nvSpPr>
        <p:spPr bwMode="auto">
          <a:xfrm>
            <a:off x="1259631" y="836712"/>
            <a:ext cx="7128864" cy="461665"/>
          </a:xfrm>
          <a:prstGeom prst="rect">
            <a:avLst/>
          </a:prstGeom>
          <a:noFill/>
        </p:spPr>
        <p:txBody>
          <a:bodyPr wrap="square" rtlCol="0">
            <a:spAutoFit/>
          </a:bodyPr>
          <a:lstStyle/>
          <a:p>
            <a:pPr>
              <a:defRPr/>
            </a:pPr>
            <a:r>
              <a:rPr lang="fr-FR" sz="2400" b="1" dirty="0">
                <a:solidFill>
                  <a:srgbClr val="0070C0"/>
                </a:solidFill>
              </a:rPr>
              <a:t>Nous vous remercions pour votre présence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p:nvPr/>
        </p:nvSpPr>
        <p:spPr bwMode="auto">
          <a:xfrm>
            <a:off x="4427983" y="692694"/>
            <a:ext cx="3888504" cy="762035"/>
          </a:xfrm>
          <a:prstGeom prst="rect">
            <a:avLst/>
          </a:prstGeom>
          <a:noFill/>
        </p:spPr>
        <p:txBody>
          <a:bodyPr wrap="square" rtlCol="0">
            <a:spAutoFit/>
          </a:bodyPr>
          <a:lstStyle/>
          <a:p>
            <a:pPr>
              <a:defRPr/>
            </a:pPr>
            <a:r>
              <a:rPr lang="fr-FR" sz="4400" b="1"/>
              <a:t>Les enjeux </a:t>
            </a:r>
            <a:endParaRPr/>
          </a:p>
        </p:txBody>
      </p:sp>
      <p:sp>
        <p:nvSpPr>
          <p:cNvPr id="5" name="ZoneTexte 2"/>
          <p:cNvSpPr/>
          <p:nvPr/>
        </p:nvSpPr>
        <p:spPr bwMode="auto">
          <a:xfrm>
            <a:off x="1043607" y="1988839"/>
            <a:ext cx="6768822" cy="365795"/>
          </a:xfrm>
          <a:prstGeom prst="rect">
            <a:avLst/>
          </a:prstGeom>
          <a:noFill/>
        </p:spPr>
        <p:txBody>
          <a:bodyPr wrap="square" rtlCol="0">
            <a:spAutoFit/>
          </a:bodyPr>
          <a:lstStyle/>
          <a:p>
            <a:pPr>
              <a:defRPr/>
            </a:pPr>
            <a:r>
              <a:rPr lang="fr-FR"/>
              <a:t>Analyses de quelques résultats aux évaluations internationales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8A4D2-4AC5-394F-9E3F-DDDC5A5E9304}"/>
              </a:ext>
            </a:extLst>
          </p:cNvPr>
          <p:cNvSpPr>
            <a:spLocks noGrp="1"/>
          </p:cNvSpPr>
          <p:nvPr>
            <p:ph type="title"/>
          </p:nvPr>
        </p:nvSpPr>
        <p:spPr/>
        <p:txBody>
          <a:bodyPr/>
          <a:lstStyle/>
          <a:p>
            <a:r>
              <a:rPr lang="fr-FR" dirty="0"/>
              <a:t>La maitrise de la langue</a:t>
            </a:r>
          </a:p>
        </p:txBody>
      </p:sp>
      <p:sp>
        <p:nvSpPr>
          <p:cNvPr id="4" name="Espace réservé du contenu 3">
            <a:extLst>
              <a:ext uri="{FF2B5EF4-FFF2-40B4-BE49-F238E27FC236}">
                <a16:creationId xmlns:a16="http://schemas.microsoft.com/office/drawing/2014/main" id="{5054C657-9399-F54F-83FD-7A724CDDE724}"/>
              </a:ext>
            </a:extLst>
          </p:cNvPr>
          <p:cNvSpPr>
            <a:spLocks noGrp="1"/>
          </p:cNvSpPr>
          <p:nvPr>
            <p:ph idx="10"/>
          </p:nvPr>
        </p:nvSpPr>
        <p:spPr>
          <a:xfrm>
            <a:off x="467544" y="1268760"/>
            <a:ext cx="8229600" cy="5472608"/>
          </a:xfrm>
        </p:spPr>
        <p:txBody>
          <a:bodyPr/>
          <a:lstStyle/>
          <a:p>
            <a:pPr marL="342900" indent="-342900" algn="just">
              <a:lnSpc>
                <a:spcPct val="150000"/>
              </a:lnSpc>
              <a:buFont typeface="Wingdings" panose="05000000000000000000" pitchFamily="2" charset="2"/>
              <a:buChar char="§"/>
            </a:pPr>
            <a:r>
              <a:rPr lang="fr-FR" sz="2400" dirty="0">
                <a:solidFill>
                  <a:schemeClr val="tx1"/>
                </a:solidFill>
              </a:rPr>
              <a:t>La maîtrise de la langue est une compétence fondamentale à l’appropriation du socle commun de connaissances, de compétences et de culture. </a:t>
            </a:r>
          </a:p>
          <a:p>
            <a:pPr marL="342900" indent="-342900" algn="just">
              <a:lnSpc>
                <a:spcPct val="150000"/>
              </a:lnSpc>
              <a:buFont typeface="Arial" panose="020B0604020202020204" pitchFamily="34" charset="0"/>
              <a:buChar char="•"/>
            </a:pPr>
            <a:r>
              <a:rPr lang="fr-FR" sz="2400" dirty="0">
                <a:solidFill>
                  <a:schemeClr val="tx1"/>
                </a:solidFill>
              </a:rPr>
              <a:t>Savoir lire, écrire et parler le français conditionne l’accès à tous les domaines du savoir, participe à la construction de l’individu et du citoyen. </a:t>
            </a:r>
          </a:p>
          <a:p>
            <a:pPr marL="342900" indent="-342900" algn="just">
              <a:lnSpc>
                <a:spcPct val="150000"/>
              </a:lnSpc>
              <a:buFont typeface="Arial" panose="020B0604020202020204" pitchFamily="34" charset="0"/>
              <a:buChar char="•"/>
            </a:pPr>
            <a:r>
              <a:rPr lang="fr-FR" sz="2400" dirty="0">
                <a:solidFill>
                  <a:schemeClr val="tx1"/>
                </a:solidFill>
              </a:rPr>
              <a:t>Les derniers constats montrent que la maîtrise de la langue reste un enjeu fondamental pour le système éducatif, nécessitant une mobilisation de tous les acteurs. </a:t>
            </a:r>
            <a:endParaRPr lang="fr-FR" sz="2400" dirty="0"/>
          </a:p>
        </p:txBody>
      </p:sp>
    </p:spTree>
    <p:extLst>
      <p:ext uri="{BB962C8B-B14F-4D97-AF65-F5344CB8AC3E}">
        <p14:creationId xmlns:p14="http://schemas.microsoft.com/office/powerpoint/2010/main" val="1041581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75656" y="0"/>
            <a:ext cx="7668344" cy="1069514"/>
          </a:xfrm>
          <a:prstGeom prst="rect">
            <a:avLst/>
          </a:prstGeom>
          <a:solidFill>
            <a:srgbClr val="00B0F0"/>
          </a:solidFill>
          <a:ln>
            <a:noFill/>
          </a:ln>
        </p:spPr>
        <p:txBody>
          <a:bodyPr/>
          <a:lstStyle/>
          <a:p>
            <a:pPr algn="ctr">
              <a:defRPr/>
            </a:pPr>
            <a:r>
              <a:rPr lang="fr-FR" sz="3200"/>
              <a:t>Résultats aux évaluations internationales</a:t>
            </a:r>
            <a:endParaRPr/>
          </a:p>
        </p:txBody>
      </p:sp>
      <p:sp>
        <p:nvSpPr>
          <p:cNvPr id="6" name="Espace réservé du contenu 3"/>
          <p:cNvSpPr>
            <a:spLocks noGrp="1"/>
          </p:cNvSpPr>
          <p:nvPr>
            <p:ph idx="10"/>
          </p:nvPr>
        </p:nvSpPr>
        <p:spPr bwMode="auto">
          <a:xfrm>
            <a:off x="1547665" y="1477199"/>
            <a:ext cx="7149478" cy="4976137"/>
          </a:xfrm>
        </p:spPr>
        <p:txBody>
          <a:bodyPr/>
          <a:lstStyle/>
          <a:p>
            <a:pPr algn="just">
              <a:defRPr/>
            </a:pPr>
            <a:r>
              <a:rPr lang="fr-FR" sz="2000" dirty="0">
                <a:solidFill>
                  <a:schemeClr val="tx1"/>
                </a:solidFill>
              </a:rPr>
              <a:t>Les enquêtes internationales montrent que les élèves français réussissent plutôt raisonnablement les exercices d'automatisation. </a:t>
            </a:r>
          </a:p>
          <a:p>
            <a:pPr algn="just">
              <a:defRPr/>
            </a:pPr>
            <a:r>
              <a:rPr lang="fr-FR" sz="2000" dirty="0">
                <a:solidFill>
                  <a:schemeClr val="tx1"/>
                </a:solidFill>
              </a:rPr>
              <a:t>Ils réussissent en revanche mal les exercices qui demandent une véritable compréhension de l'énoncé et sont plutôt faibles par rapport à une moyenne internationale. </a:t>
            </a:r>
          </a:p>
          <a:p>
            <a:pPr algn="just">
              <a:defRPr/>
            </a:pPr>
            <a:r>
              <a:rPr lang="fr-FR" sz="2000" dirty="0">
                <a:solidFill>
                  <a:schemeClr val="tx1"/>
                </a:solidFill>
              </a:rPr>
              <a:t>Concernant la compréhension de texte, 6% des élèves français (de CM1) n'atteignent pas le niveau le plus élémentaire de PIRLS.</a:t>
            </a:r>
            <a:endParaRPr sz="1600" dirty="0">
              <a:solidFill>
                <a:schemeClr val="tx1"/>
              </a:solidFill>
            </a:endParaRPr>
          </a:p>
          <a:p>
            <a:pPr>
              <a:defRPr/>
            </a:pPr>
            <a:endParaRPr lang="fr-FR" sz="1800" dirty="0"/>
          </a:p>
          <a:p>
            <a:pPr>
              <a:defRPr/>
            </a:pPr>
            <a:r>
              <a:rPr lang="fr-FR" sz="1800" dirty="0"/>
              <a:t>Pour plus d'informations voir :</a:t>
            </a:r>
            <a:endParaRPr dirty="0"/>
          </a:p>
          <a:p>
            <a:pPr>
              <a:defRPr/>
            </a:pPr>
            <a:r>
              <a:rPr lang="fr-FR" sz="1800" u="sng" dirty="0">
                <a:hlinkClick r:id="rId2"/>
              </a:rPr>
              <a:t>http://www.education.gouv.fr/cid21049/pirls-2016-evaluation-internationale-des-eleves-de-cm1-en-comprehension-de-l-ecrit-evolution-des-performances-sur-quinze-ans.html </a:t>
            </a:r>
            <a:endParaRPr lang="fr-FR" sz="1800" b="0" i="0" u="none" strike="noStrike" cap="none" spc="0" dirty="0">
              <a:solidFill>
                <a:schemeClr val="tx1">
                  <a:lumMod val="75000"/>
                  <a:lumOff val="25000"/>
                </a:schemeClr>
              </a:solidFill>
              <a:latin typeface="맑은 고딕"/>
              <a:ea typeface="맑은 고딕"/>
              <a:cs typeface="맑은 고딕"/>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75656" y="0"/>
            <a:ext cx="7668344" cy="1069514"/>
          </a:xfrm>
          <a:prstGeom prst="rect">
            <a:avLst/>
          </a:prstGeom>
          <a:solidFill>
            <a:srgbClr val="00B0F0"/>
          </a:solidFill>
          <a:ln>
            <a:noFill/>
          </a:ln>
        </p:spPr>
        <p:txBody>
          <a:bodyPr/>
          <a:lstStyle/>
          <a:p>
            <a:pPr algn="ctr">
              <a:defRPr/>
            </a:pPr>
            <a:r>
              <a:rPr lang="fr-FR" sz="3200"/>
              <a:t>Résultats aux évaluations internationales</a:t>
            </a:r>
            <a:endParaRPr/>
          </a:p>
        </p:txBody>
      </p:sp>
      <p:sp>
        <p:nvSpPr>
          <p:cNvPr id="5" name="Espace réservé du contenu 3"/>
          <p:cNvSpPr>
            <a:spLocks noGrp="1"/>
          </p:cNvSpPr>
          <p:nvPr>
            <p:ph idx="10"/>
          </p:nvPr>
        </p:nvSpPr>
        <p:spPr bwMode="auto">
          <a:xfrm>
            <a:off x="1475656" y="1196752"/>
            <a:ext cx="7668344" cy="5544616"/>
          </a:xfrm>
        </p:spPr>
        <p:txBody>
          <a:bodyPr/>
          <a:lstStyle/>
          <a:p>
            <a:pPr>
              <a:defRPr/>
            </a:pPr>
            <a:r>
              <a:rPr lang="fr-FR" sz="1600" b="1" dirty="0">
                <a:solidFill>
                  <a:srgbClr val="FF0000"/>
                </a:solidFill>
                <a:latin typeface="Arial"/>
                <a:cs typeface="Arial"/>
              </a:rPr>
              <a:t>Résultats PISA 2015   Les écarts se creusent</a:t>
            </a:r>
            <a:endParaRPr b="1" dirty="0"/>
          </a:p>
          <a:p>
            <a:pPr marL="285750" indent="-285750">
              <a:buFont typeface="Wingdings"/>
              <a:buChar char="Ø"/>
              <a:defRPr/>
            </a:pPr>
            <a:r>
              <a:rPr lang="fr-FR" dirty="0">
                <a:solidFill>
                  <a:schemeClr val="tx1"/>
                </a:solidFill>
                <a:latin typeface="Arial" panose="020B0604020202020204" pitchFamily="34" charset="0"/>
                <a:cs typeface="Arial" panose="020B0604020202020204" pitchFamily="34" charset="0"/>
              </a:rPr>
              <a:t>proportion d’élèves très performants augmente mais celle des élèves en difficulté reste stable</a:t>
            </a:r>
            <a:endParaRPr dirty="0">
              <a:latin typeface="Arial" panose="020B0604020202020204" pitchFamily="34" charset="0"/>
              <a:cs typeface="Arial" panose="020B0604020202020204" pitchFamily="34" charset="0"/>
            </a:endParaRPr>
          </a:p>
          <a:p>
            <a:pPr marL="285750" indent="-285750">
              <a:buFont typeface="Wingdings"/>
              <a:buChar char="Ø"/>
              <a:defRPr/>
            </a:pPr>
            <a:r>
              <a:rPr lang="fr-FR" dirty="0">
                <a:solidFill>
                  <a:schemeClr val="tx1"/>
                </a:solidFill>
                <a:latin typeface="Arial" panose="020B0604020202020204" pitchFamily="34" charset="0"/>
                <a:cs typeface="Arial" panose="020B0604020202020204" pitchFamily="34" charset="0"/>
              </a:rPr>
              <a:t>Plus on vient d’un milieu défavorisé en France, moins on a de chance de réussir les évaluations PISA : 40 % des élèves issus d’un milieu défavorisé sont en difficulté</a:t>
            </a:r>
            <a:endParaRPr dirty="0">
              <a:latin typeface="Arial" panose="020B0604020202020204" pitchFamily="34" charset="0"/>
              <a:cs typeface="Arial" panose="020B0604020202020204" pitchFamily="34" charset="0"/>
            </a:endParaRPr>
          </a:p>
          <a:p>
            <a:pPr marL="285750" indent="-285750">
              <a:buFontTx/>
              <a:buChar char="-"/>
              <a:defRPr/>
            </a:pPr>
            <a:endParaRPr lang="fr-FR" dirty="0">
              <a:solidFill>
                <a:schemeClr val="tx1"/>
              </a:solidFill>
              <a:latin typeface="Arial" panose="020B0604020202020204" pitchFamily="34" charset="0"/>
              <a:cs typeface="Arial" panose="020B0604020202020204" pitchFamily="34" charset="0"/>
            </a:endParaRPr>
          </a:p>
          <a:p>
            <a:pPr>
              <a:defRPr/>
            </a:pPr>
            <a:r>
              <a:rPr lang="fr-FR" sz="1600" b="1" dirty="0">
                <a:solidFill>
                  <a:srgbClr val="FF0000"/>
                </a:solidFill>
                <a:latin typeface="Arial"/>
                <a:cs typeface="Arial"/>
              </a:rPr>
              <a:t>Journée Défense et Citoyenneté</a:t>
            </a:r>
            <a:endParaRPr dirty="0"/>
          </a:p>
          <a:p>
            <a:pPr marL="285750" indent="-285750">
              <a:buFont typeface="Wingdings"/>
              <a:buChar char="Ø"/>
              <a:defRPr/>
            </a:pPr>
            <a:r>
              <a:rPr lang="fr-FR" dirty="0">
                <a:solidFill>
                  <a:schemeClr val="tx1"/>
                </a:solidFill>
                <a:latin typeface="Arial" panose="020B0604020202020204" pitchFamily="34" charset="0"/>
                <a:cs typeface="Arial" panose="020B0604020202020204" pitchFamily="34" charset="0"/>
              </a:rPr>
              <a:t>10,4% des jeunes sont en difficulté de lecture</a:t>
            </a:r>
            <a:endParaRPr dirty="0">
              <a:latin typeface="Arial" panose="020B0604020202020204" pitchFamily="34" charset="0"/>
              <a:cs typeface="Arial" panose="020B0604020202020204" pitchFamily="34" charset="0"/>
            </a:endParaRPr>
          </a:p>
          <a:p>
            <a:pPr marL="285750" indent="-285750">
              <a:buFont typeface="Wingdings"/>
              <a:buChar char="Ø"/>
              <a:defRPr/>
            </a:pPr>
            <a:r>
              <a:rPr lang="fr-FR" dirty="0">
                <a:solidFill>
                  <a:schemeClr val="tx1"/>
                </a:solidFill>
                <a:latin typeface="Arial" panose="020B0604020202020204" pitchFamily="34" charset="0"/>
                <a:cs typeface="Arial" panose="020B0604020202020204" pitchFamily="34" charset="0"/>
              </a:rPr>
              <a:t>4,8% ont de sévères difficultés face à l’écrit avec le risque à terme d’être en situation d’illettrisme.</a:t>
            </a:r>
            <a:endParaRPr dirty="0">
              <a:latin typeface="Arial" panose="020B0604020202020204" pitchFamily="34" charset="0"/>
              <a:cs typeface="Arial" panose="020B0604020202020204" pitchFamily="34" charset="0"/>
            </a:endParaRPr>
          </a:p>
          <a:p>
            <a:pPr marL="285750" indent="-285750">
              <a:buFontTx/>
              <a:buChar char="-"/>
              <a:defRPr/>
            </a:pPr>
            <a:endParaRPr lang="fr-FR" dirty="0">
              <a:solidFill>
                <a:srgbClr val="FF0000"/>
              </a:solidFill>
              <a:latin typeface="Arial"/>
              <a:cs typeface="Arial"/>
            </a:endParaRPr>
          </a:p>
          <a:p>
            <a:pPr>
              <a:defRPr/>
            </a:pPr>
            <a:r>
              <a:rPr lang="fr-FR" b="1" dirty="0">
                <a:solidFill>
                  <a:srgbClr val="FF0000"/>
                </a:solidFill>
                <a:latin typeface="Arial"/>
                <a:cs typeface="Arial"/>
              </a:rPr>
              <a:t>PIRLS 2016 </a:t>
            </a:r>
            <a:r>
              <a:rPr lang="fr-FR" sz="1200" b="1" dirty="0">
                <a:solidFill>
                  <a:srgbClr val="FF0000"/>
                </a:solidFill>
                <a:latin typeface="Arial"/>
                <a:cs typeface="Arial"/>
              </a:rPr>
              <a:t>: </a:t>
            </a:r>
            <a:r>
              <a:rPr lang="fr-FR" sz="1200" b="1" dirty="0">
                <a:latin typeface="Arial"/>
                <a:cs typeface="Arial"/>
              </a:rPr>
              <a:t>L’étude internationale PIRLS 2016 mesure les performances en compréhension de l’écrit des élèves en fin de quatrième année de scolarité obligatoire (CM1 pour la France).</a:t>
            </a:r>
            <a:endParaRPr dirty="0"/>
          </a:p>
          <a:p>
            <a:pPr marL="285750" indent="-285750">
              <a:lnSpc>
                <a:spcPct val="150000"/>
              </a:lnSpc>
              <a:buFont typeface="Wingdings"/>
              <a:buChar char="Ø"/>
              <a:defRPr/>
            </a:pPr>
            <a:r>
              <a:rPr lang="fr-FR" dirty="0">
                <a:solidFill>
                  <a:schemeClr val="tx1"/>
                </a:solidFill>
                <a:latin typeface="Arial" panose="020B0604020202020204" pitchFamily="34" charset="0"/>
                <a:cs typeface="Arial" panose="020B0604020202020204" pitchFamily="34" charset="0"/>
              </a:rPr>
              <a:t>Un score supérieur à la moyenne internationale, mais nettement en retrait de celui des pays de l’Union Européenne.</a:t>
            </a:r>
          </a:p>
          <a:p>
            <a:pPr marL="285750" indent="-285750">
              <a:lnSpc>
                <a:spcPct val="150000"/>
              </a:lnSpc>
              <a:buFont typeface="Wingdings"/>
              <a:buChar char="Ø"/>
              <a:defRPr/>
            </a:pPr>
            <a:r>
              <a:rPr lang="fr-FR" dirty="0">
                <a:solidFill>
                  <a:schemeClr val="tx1"/>
                </a:solidFill>
                <a:latin typeface="Arial" panose="020B0604020202020204" pitchFamily="34" charset="0"/>
                <a:cs typeface="Arial" panose="020B0604020202020204" pitchFamily="34" charset="0"/>
              </a:rPr>
              <a:t>Surreprésentation des élèves français dans le groupe le plus faible.</a:t>
            </a:r>
            <a:endParaRPr dirty="0">
              <a:latin typeface="Arial" panose="020B0604020202020204" pitchFamily="34" charset="0"/>
              <a:cs typeface="Arial" panose="020B0604020202020204" pitchFamily="34" charset="0"/>
            </a:endParaRPr>
          </a:p>
          <a:p>
            <a:pPr marL="285750" indent="-285750">
              <a:lnSpc>
                <a:spcPct val="150000"/>
              </a:lnSpc>
              <a:buFont typeface="Wingdings"/>
              <a:buChar char="Ø"/>
              <a:defRPr/>
            </a:pPr>
            <a:r>
              <a:rPr lang="fr-FR" dirty="0">
                <a:solidFill>
                  <a:schemeClr val="tx1"/>
                </a:solidFill>
                <a:latin typeface="Arial" panose="020B0604020202020204" pitchFamily="34" charset="0"/>
                <a:cs typeface="Arial" panose="020B0604020202020204" pitchFamily="34" charset="0"/>
              </a:rPr>
              <a:t>En quinze ans, une baisse marquée sur les textes informatifs...</a:t>
            </a:r>
            <a:endParaRPr dirty="0">
              <a:latin typeface="Arial" panose="020B0604020202020204" pitchFamily="34" charset="0"/>
              <a:cs typeface="Arial" panose="020B0604020202020204" pitchFamily="34" charset="0"/>
            </a:endParaRPr>
          </a:p>
          <a:p>
            <a:pPr marL="285750" indent="-285750">
              <a:lnSpc>
                <a:spcPct val="150000"/>
              </a:lnSpc>
              <a:buFont typeface="Wingdings"/>
              <a:buChar char="Ø"/>
              <a:defRPr/>
            </a:pPr>
            <a:r>
              <a:rPr lang="fr-FR" dirty="0">
                <a:solidFill>
                  <a:schemeClr val="tx1"/>
                </a:solidFill>
                <a:latin typeface="Arial" panose="020B0604020202020204" pitchFamily="34" charset="0"/>
                <a:cs typeface="Arial" panose="020B0604020202020204" pitchFamily="34" charset="0"/>
              </a:rPr>
              <a:t>et sur les processus de compréhension les plus complexes</a:t>
            </a:r>
            <a:endParaRPr dirty="0">
              <a:latin typeface="Arial" panose="020B0604020202020204" pitchFamily="34" charset="0"/>
              <a:cs typeface="Arial" panose="020B0604020202020204" pitchFamily="34" charset="0"/>
            </a:endParaRPr>
          </a:p>
          <a:p>
            <a:pPr marL="285750" indent="-285750">
              <a:lnSpc>
                <a:spcPct val="150000"/>
              </a:lnSpc>
              <a:buFont typeface="Wingdings"/>
              <a:buChar char="Ø"/>
              <a:defRPr/>
            </a:pPr>
            <a:r>
              <a:rPr lang="fr-FR" dirty="0">
                <a:solidFill>
                  <a:schemeClr val="tx1"/>
                </a:solidFill>
                <a:latin typeface="Arial" panose="020B0604020202020204" pitchFamily="34" charset="0"/>
                <a:cs typeface="Arial" panose="020B0604020202020204" pitchFamily="34" charset="0"/>
              </a:rPr>
              <a:t>Des activités pour aider à la compréhension de l’écrit moins fréquentes en France.</a:t>
            </a:r>
          </a:p>
          <a:p>
            <a:pPr marL="285750" indent="-285750">
              <a:lnSpc>
                <a:spcPct val="150000"/>
              </a:lnSpc>
              <a:buFont typeface="Wingdings"/>
              <a:buChar char="Ø"/>
              <a:defRPr/>
            </a:pPr>
            <a:endParaRPr lang="fr-FR" b="1" dirty="0">
              <a:solidFill>
                <a:schemeClr val="tx1"/>
              </a:solidFill>
            </a:endParaRPr>
          </a:p>
          <a:p>
            <a:pPr>
              <a:lnSpc>
                <a:spcPct val="150000"/>
              </a:lnSpc>
              <a:defRPr/>
            </a:pPr>
            <a:endParaRPr lang="fr-FR" dirty="0">
              <a:solidFill>
                <a:schemeClr val="tx1"/>
              </a:solidFill>
            </a:endParaRPr>
          </a:p>
          <a:p>
            <a:pPr>
              <a:lnSpc>
                <a:spcPct val="150000"/>
              </a:lnSpc>
              <a:defRPr/>
            </a:pPr>
            <a:endParaRPr lang="fr-F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75656" y="0"/>
            <a:ext cx="7668344" cy="1069514"/>
          </a:xfrm>
          <a:prstGeom prst="rect">
            <a:avLst/>
          </a:prstGeom>
          <a:solidFill>
            <a:srgbClr val="00B0F0"/>
          </a:solidFill>
          <a:ln>
            <a:noFill/>
          </a:ln>
        </p:spPr>
        <p:txBody>
          <a:bodyPr/>
          <a:lstStyle/>
          <a:p>
            <a:pPr>
              <a:defRPr/>
            </a:pPr>
            <a:r>
              <a:rPr lang="fr-FR" sz="3200"/>
              <a:t>Les objectifs de la formation</a:t>
            </a:r>
            <a:endParaRPr/>
          </a:p>
        </p:txBody>
      </p:sp>
      <p:sp>
        <p:nvSpPr>
          <p:cNvPr id="5" name="Espace réservé du contenu 3"/>
          <p:cNvSpPr>
            <a:spLocks noGrp="1"/>
          </p:cNvSpPr>
          <p:nvPr>
            <p:ph idx="10"/>
          </p:nvPr>
        </p:nvSpPr>
        <p:spPr bwMode="auto">
          <a:xfrm>
            <a:off x="1403648" y="1484784"/>
            <a:ext cx="7488832" cy="4313578"/>
          </a:xfrm>
        </p:spPr>
        <p:txBody>
          <a:bodyPr/>
          <a:lstStyle/>
          <a:p>
            <a:pPr marL="285750" indent="-285750">
              <a:buFont typeface="Wingdings"/>
              <a:buChar char="Ø"/>
              <a:defRPr/>
            </a:pPr>
            <a:r>
              <a:rPr lang="fr-FR" sz="2400" dirty="0"/>
              <a:t>Comprendre le concept de </a:t>
            </a:r>
            <a:r>
              <a:rPr lang="fr-FR" sz="2400" dirty="0" err="1"/>
              <a:t>littératie</a:t>
            </a:r>
            <a:endParaRPr sz="2400" dirty="0"/>
          </a:p>
          <a:p>
            <a:pPr>
              <a:defRPr/>
            </a:pPr>
            <a:endParaRPr sz="2400" dirty="0"/>
          </a:p>
          <a:p>
            <a:pPr marL="285750" indent="-285750">
              <a:buFont typeface="Wingdings"/>
              <a:buChar char="Ø"/>
              <a:defRPr/>
            </a:pPr>
            <a:r>
              <a:rPr lang="fr-FR" sz="2400" dirty="0"/>
              <a:t>Engager une réflexion sur la construction des compétences des élèves en </a:t>
            </a:r>
            <a:r>
              <a:rPr lang="fr-FR" sz="2400" dirty="0" err="1"/>
              <a:t>littératie</a:t>
            </a:r>
            <a:r>
              <a:rPr lang="fr-FR" sz="2400" dirty="0"/>
              <a:t> au cycle 3</a:t>
            </a:r>
            <a:endParaRPr sz="2400" dirty="0"/>
          </a:p>
          <a:p>
            <a:pPr marL="285750" indent="-285750">
              <a:buFont typeface="Wingdings"/>
              <a:buChar char="Ø"/>
              <a:defRPr/>
            </a:pPr>
            <a:endParaRPr sz="2400" dirty="0"/>
          </a:p>
          <a:p>
            <a:pPr marL="285750" indent="-285750">
              <a:buFont typeface="Wingdings"/>
              <a:buChar char="Ø"/>
              <a:defRPr/>
            </a:pPr>
            <a:r>
              <a:rPr lang="fr-FR" sz="2400" dirty="0"/>
              <a:t>Proposer des pistes de travail</a:t>
            </a:r>
            <a:endParaRPr sz="2400" dirty="0"/>
          </a:p>
          <a:p>
            <a:pPr marL="285750" indent="-285750">
              <a:buFont typeface="Wingdings"/>
              <a:buChar char="Ø"/>
              <a:defRPr/>
            </a:pPr>
            <a:endParaRPr sz="2400" dirty="0"/>
          </a:p>
          <a:p>
            <a:pPr marL="285750" indent="-285750">
              <a:buFont typeface="Wingdings"/>
              <a:buChar char="Ø"/>
              <a:defRPr/>
            </a:pPr>
            <a:r>
              <a:rPr lang="fr-FR" sz="2400" dirty="0"/>
              <a:t>Mutualiser la réflexion et les actions à mettre en œuvre </a:t>
            </a:r>
          </a:p>
          <a:p>
            <a:pPr marL="285750" indent="-285750">
              <a:buFont typeface="Wingdings"/>
              <a:buChar char="Ø"/>
              <a:defRPr/>
            </a:pPr>
            <a:endParaRPr sz="2000" dirty="0"/>
          </a:p>
          <a:p>
            <a:pPr marL="285750" indent="-285750">
              <a:buFont typeface="Wingdings"/>
              <a:buChar char="Ø"/>
              <a:defRPr/>
            </a:pPr>
            <a:endParaRPr sz="2000" dirty="0"/>
          </a:p>
          <a:p>
            <a:pPr marL="285750" indent="-285750">
              <a:buFont typeface="Wingdings"/>
              <a:buChar char="Ø"/>
              <a:defRPr/>
            </a:pP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p:nvPr/>
        </p:nvSpPr>
        <p:spPr bwMode="auto">
          <a:xfrm>
            <a:off x="2483767" y="692694"/>
            <a:ext cx="5832720" cy="701075"/>
          </a:xfrm>
          <a:prstGeom prst="rect">
            <a:avLst/>
          </a:prstGeom>
          <a:noFill/>
        </p:spPr>
        <p:txBody>
          <a:bodyPr wrap="square" rtlCol="0">
            <a:spAutoFit/>
          </a:bodyPr>
          <a:lstStyle/>
          <a:p>
            <a:pPr>
              <a:defRPr/>
            </a:pPr>
            <a:r>
              <a:rPr lang="fr-FR" sz="4000" b="1"/>
              <a:t>Le concept de littératie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p:txBody>
          <a:bodyPr/>
          <a:lstStyle/>
          <a:p>
            <a:pPr>
              <a:defRPr/>
            </a:pPr>
            <a:r>
              <a:rPr lang="en-US"/>
              <a:t> Définition de la littératie</a:t>
            </a:r>
            <a:endParaRPr lang="ko-KR"/>
          </a:p>
        </p:txBody>
      </p:sp>
      <p:sp>
        <p:nvSpPr>
          <p:cNvPr id="5" name="Content Placeholder 5"/>
          <p:cNvSpPr>
            <a:spLocks noGrp="1"/>
          </p:cNvSpPr>
          <p:nvPr>
            <p:ph idx="1"/>
          </p:nvPr>
        </p:nvSpPr>
        <p:spPr bwMode="auto">
          <a:xfrm>
            <a:off x="304799" y="1172399"/>
            <a:ext cx="8229600" cy="3962399"/>
          </a:xfrm>
        </p:spPr>
        <p:txBody>
          <a:bodyPr/>
          <a:lstStyle/>
          <a:p>
            <a:pPr lvl="0">
              <a:lnSpc>
                <a:spcPct val="200000"/>
              </a:lnSpc>
              <a:defRPr/>
            </a:pPr>
            <a:r>
              <a:rPr lang="fr-FR" sz="2400" dirty="0"/>
              <a:t>«  C’est l’aisance acquise à utiliser l’écrit (en réception et </a:t>
            </a:r>
            <a:endParaRPr dirty="0"/>
          </a:p>
          <a:p>
            <a:pPr lvl="0">
              <a:lnSpc>
                <a:spcPct val="200000"/>
              </a:lnSpc>
              <a:defRPr/>
            </a:pPr>
            <a:r>
              <a:rPr lang="fr-FR" sz="2400" dirty="0"/>
              <a:t>production) pour réussir sa scolarité et prendre pleinement sa place dans la société ».  (définition de O. </a:t>
            </a:r>
            <a:r>
              <a:rPr lang="fr-FR" sz="2400" dirty="0" err="1"/>
              <a:t>Dezutter</a:t>
            </a:r>
            <a:r>
              <a:rPr lang="fr-FR" sz="2400" dirty="0"/>
              <a:t>)</a:t>
            </a:r>
            <a:endParaRPr dirty="0"/>
          </a:p>
          <a:p>
            <a:pPr lvl="0">
              <a:lnSpc>
                <a:spcPct val="200000"/>
              </a:lnSpc>
              <a:defRPr/>
            </a:pPr>
            <a:r>
              <a:rPr lang="en-US" sz="2400" dirty="0"/>
              <a:t>Pour </a:t>
            </a:r>
            <a:r>
              <a:rPr lang="en-US" sz="2400" dirty="0" err="1"/>
              <a:t>aller</a:t>
            </a:r>
            <a:r>
              <a:rPr lang="en-US" sz="2400" dirty="0"/>
              <a:t> plus loin (</a:t>
            </a:r>
            <a:r>
              <a:rPr lang="en-US" sz="2400" dirty="0" err="1"/>
              <a:t>voir</a:t>
            </a:r>
            <a:r>
              <a:rPr lang="en-US" sz="2400" dirty="0"/>
              <a:t> la video) : </a:t>
            </a:r>
            <a:r>
              <a:rPr lang="en-US" sz="2400" b="0" i="0" u="sng" strike="noStrike" cap="none" spc="0" dirty="0">
                <a:latin typeface="Arial"/>
                <a:ea typeface="Arial"/>
                <a:cs typeface="Arial"/>
                <a:hlinkClick r:id="rId3"/>
              </a:rPr>
              <a:t>https://www.youtube.com/watch?v=O42O67hFQk8</a:t>
            </a:r>
            <a:endParaRPr lang="en-US" b="1" dirty="0">
              <a:solidFill>
                <a:schemeClr val="tx1">
                  <a:lumMod val="75000"/>
                  <a:lumOff val="25000"/>
                </a:schemeClr>
              </a:solidFill>
              <a:latin typeface="Arial"/>
              <a:cs typeface="Arial"/>
            </a:endParaRPr>
          </a:p>
        </p:txBody>
      </p:sp>
      <p:sp>
        <p:nvSpPr>
          <p:cNvPr id="6" name="Content Placeholder 6"/>
          <p:cNvSpPr>
            <a:spLocks noGrp="1"/>
          </p:cNvSpPr>
          <p:nvPr>
            <p:ph idx="10"/>
          </p:nvPr>
        </p:nvSpPr>
        <p:spPr bwMode="auto">
          <a:xfrm>
            <a:off x="467543" y="5134799"/>
            <a:ext cx="8229600" cy="1066799"/>
          </a:xfrm>
        </p:spPr>
        <p:txBody>
          <a:bodyPr/>
          <a:lstStyle/>
          <a:p>
            <a:pPr marL="285750" indent="-285750">
              <a:buFont typeface="Wingdings"/>
              <a:buChar char="Ø"/>
              <a:defRPr/>
            </a:pPr>
            <a:r>
              <a:rPr lang="fr-FR">
                <a:latin typeface="Arial"/>
                <a:cs typeface="Arial"/>
              </a:rPr>
              <a:t>Vision dynamique  : à tous les âges de la vie</a:t>
            </a:r>
            <a:endParaRPr/>
          </a:p>
          <a:p>
            <a:pPr marL="285750" indent="-285750">
              <a:buFont typeface="Wingdings"/>
              <a:buChar char="Ø"/>
              <a:defRPr/>
            </a:pPr>
            <a:r>
              <a:rPr lang="fr-FR"/>
              <a:t>Utiliser tous types de supports</a:t>
            </a:r>
            <a:endParaRPr/>
          </a:p>
          <a:p>
            <a:pPr marL="285750" indent="-285750">
              <a:buFont typeface="Wingdings"/>
              <a:buChar char="Ø"/>
              <a:defRPr/>
            </a:pPr>
            <a:r>
              <a:rPr lang="fr-FR"/>
              <a:t>Faire des liens entre école / maison / communauté</a:t>
            </a:r>
            <a:endParaRPr/>
          </a:p>
          <a:p>
            <a:pPr marL="285750" indent="-285750">
              <a:buFont typeface="Wingdings"/>
              <a:buChar char="Ø"/>
              <a:defRPr/>
            </a:pPr>
            <a:r>
              <a:rPr lang="fr-FR"/>
              <a:t>Construire des projets / actions dans toutes les disciplines</a:t>
            </a:r>
            <a:endParaRPr/>
          </a:p>
          <a:p>
            <a:pPr marL="285750" indent="-285750">
              <a:buFont typeface="Wingdings"/>
              <a:buChar char="Ø"/>
              <a:defRPr/>
            </a:pPr>
            <a:endParaRPr lang="ko-KR">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Arial"/>
        <a:cs typeface="Arial"/>
      </a:majorFont>
      <a:minorFont>
        <a:latin typeface="맑은 고딕"/>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1526</Words>
  <Application>Microsoft Macintosh PowerPoint</Application>
  <PresentationFormat>Affichage à l'écran (4:3)</PresentationFormat>
  <Paragraphs>186</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맑은 고딕</vt:lpstr>
      <vt:lpstr>Arial</vt:lpstr>
      <vt:lpstr>Calibri</vt:lpstr>
      <vt:lpstr>Wingdings</vt:lpstr>
      <vt:lpstr>Zapf Dingbats</vt:lpstr>
      <vt:lpstr>Office Theme</vt:lpstr>
      <vt:lpstr>Présentation PowerPoint</vt:lpstr>
      <vt:lpstr>Présentation de la formation</vt:lpstr>
      <vt:lpstr>Présentation PowerPoint</vt:lpstr>
      <vt:lpstr>La maitrise de la langue</vt:lpstr>
      <vt:lpstr>Résultats aux évaluations internationales</vt:lpstr>
      <vt:lpstr>Résultats aux évaluations internationales</vt:lpstr>
      <vt:lpstr>Les objectifs de la formation</vt:lpstr>
      <vt:lpstr>Présentation PowerPoint</vt:lpstr>
      <vt:lpstr> Définition de la littératie</vt:lpstr>
      <vt:lpstr>Pourquoi le concept de littératie ?</vt:lpstr>
      <vt:lpstr> Qu’est-ce que la compréhension ?</vt:lpstr>
      <vt:lpstr>Comment travailler la compréhension ?</vt:lpstr>
      <vt:lpstr>  Littératie : Multiplicité des entrées </vt:lpstr>
      <vt:lpstr>Présentation PowerPoint</vt:lpstr>
      <vt:lpstr> La commande </vt:lpstr>
      <vt:lpstr>Présentation PowerPoint</vt:lpstr>
      <vt:lpstr>Le débat interprétatif : définition </vt:lpstr>
      <vt:lpstr>Un débat interprétatif : Pourquoi ?</vt:lpstr>
      <vt:lpstr>Un débat interprétatif : comment ?</vt:lpstr>
      <vt:lpstr>LA QUESTION QUI VA FAIRE DÉBAT </vt:lpstr>
      <vt:lpstr>Les textes proposés</vt:lpstr>
      <vt:lpstr> Présentation du texte 1</vt:lpstr>
      <vt:lpstr> Présentation du texte 2</vt:lpstr>
      <vt:lpstr> Présentation du texte 3</vt:lpstr>
      <vt:lpstr> Présentation du texte 4</vt:lpstr>
      <vt:lpstr> Présentation du texte 5</vt:lpstr>
      <vt:lpstr>Mise en commun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doud</dc:creator>
  <cp:lastModifiedBy>Hélène sablé</cp:lastModifiedBy>
  <cp:revision>52</cp:revision>
  <dcterms:modified xsi:type="dcterms:W3CDTF">2019-02-14T16:41:03Z</dcterms:modified>
</cp:coreProperties>
</file>