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  <p:sldMasterId id="2147483682" r:id="rId7"/>
    <p:sldMasterId id="2147483689" r:id="rId8"/>
  </p:sldMasterIdLst>
  <p:notesMasterIdLst>
    <p:notesMasterId r:id="rId23"/>
  </p:notesMasterIdLst>
  <p:handoutMasterIdLst>
    <p:handoutMasterId r:id="rId24"/>
  </p:handoutMasterIdLst>
  <p:sldIdLst>
    <p:sldId id="348" r:id="rId9"/>
    <p:sldId id="284" r:id="rId10"/>
    <p:sldId id="313" r:id="rId11"/>
    <p:sldId id="347" r:id="rId12"/>
    <p:sldId id="289" r:id="rId13"/>
    <p:sldId id="332" r:id="rId14"/>
    <p:sldId id="288" r:id="rId15"/>
    <p:sldId id="343" r:id="rId16"/>
    <p:sldId id="344" r:id="rId17"/>
    <p:sldId id="345" r:id="rId18"/>
    <p:sldId id="346" r:id="rId19"/>
    <p:sldId id="291" r:id="rId20"/>
    <p:sldId id="331" r:id="rId21"/>
    <p:sldId id="333" r:id="rId2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08A"/>
    <a:srgbClr val="7800FF"/>
    <a:srgbClr val="8800D1"/>
    <a:srgbClr val="7B00AC"/>
    <a:srgbClr val="6E008E"/>
    <a:srgbClr val="821164"/>
    <a:srgbClr val="070A0F"/>
    <a:srgbClr val="6686A2"/>
    <a:srgbClr val="00919D"/>
    <a:srgbClr val="1B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4" autoAdjust="0"/>
    <p:restoredTop sz="94660"/>
  </p:normalViewPr>
  <p:slideViewPr>
    <p:cSldViewPr snapToGrid="0" snapToObjects="1">
      <p:cViewPr>
        <p:scale>
          <a:sx n="114" d="100"/>
          <a:sy n="114" d="100"/>
        </p:scale>
        <p:origin x="-155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24/08/2018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24/08/2018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10207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02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932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932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4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9B00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390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B57903C-4102-42C1-81F5-25815B37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2941DFB-73FD-42FE-ABF4-80E561B7B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A44FF133-8F2D-49F7-AE28-9FC1D0BFE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58917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1"/>
            <a:ext cx="9144000" cy="6851309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>
                <a:latin typeface="Calibri"/>
              </a:rPr>
              <a:pPr/>
              <a:t>‹N°›</a:t>
            </a:fld>
            <a:endParaRPr lang="fr-FR" dirty="0">
              <a:latin typeface="Calibri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238108"/>
            <a:ext cx="5826983" cy="1442078"/>
          </a:xfr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3716042"/>
            <a:ext cx="5826983" cy="138717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</a:t>
            </a:r>
            <a:br>
              <a:rPr lang="fr-FR" dirty="0" smtClean="0"/>
            </a:br>
            <a:r>
              <a:rPr lang="fr-FR" dirty="0" smtClean="0"/>
              <a:t>des sous-titres du masque</a:t>
            </a:r>
            <a:endParaRPr lang="fr-FR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>
                <a:latin typeface="Calibri"/>
              </a:rPr>
              <a:pPr/>
              <a:t>‹N°›</a:t>
            </a:fld>
            <a:endParaRPr lang="fr-FR" dirty="0">
              <a:latin typeface="Calibri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238108"/>
            <a:ext cx="5826983" cy="1442078"/>
          </a:xfrm>
        </p:spPr>
        <p:txBody>
          <a:bodyPr/>
          <a:lstStyle>
            <a:lvl1pPr>
              <a:defRPr sz="3200" b="1" i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3716042"/>
            <a:ext cx="5826983" cy="138717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</a:t>
            </a:r>
            <a:br>
              <a:rPr lang="fr-FR" dirty="0" smtClean="0"/>
            </a:br>
            <a:r>
              <a:rPr lang="fr-FR" dirty="0" smtClean="0"/>
              <a:t>des sous-titres du masque</a:t>
            </a:r>
            <a:endParaRPr lang="fr-FR" dirty="0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26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71" y="1867896"/>
            <a:ext cx="3735880" cy="155094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764" y="5580855"/>
            <a:ext cx="796472" cy="9949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901509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2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9B00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SG – DEPP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10207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45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213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07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endParaRPr lang="fr-FR" dirty="0"/>
          </a:p>
        </p:txBody>
      </p:sp>
      <p:pic>
        <p:nvPicPr>
          <p:cNvPr id="4" name="Image 3" descr="2017_MEN_SUP_doublelogo_horiz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9B008A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9B008A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9B008A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 DEPP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7" name="Image 16" descr="2017_MEN_SUP_doublelogo_horiz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9B008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 DEPP B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7" name="Image 16" descr="2017_MEN_SUP_doublelogo_horiz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" y="6181949"/>
            <a:ext cx="2569152" cy="4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9B008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13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13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914785" y="1295400"/>
            <a:ext cx="7173849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8088634" y="872640"/>
            <a:ext cx="642246" cy="41988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915080" y="0"/>
            <a:ext cx="1" cy="1286937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415952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baseline="0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2704592" y="6052463"/>
            <a:ext cx="3917469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séminaire académique –  26/04/2018</a:t>
            </a:r>
          </a:p>
        </p:txBody>
      </p:sp>
    </p:spTree>
    <p:extLst>
      <p:ext uri="{BB962C8B-B14F-4D97-AF65-F5344CB8AC3E}">
        <p14:creationId xmlns:p14="http://schemas.microsoft.com/office/powerpoint/2010/main" val="7082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9B008A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9B008A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9B008A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</a:t>
            </a:r>
            <a:br>
              <a:rPr lang="fr-FR" dirty="0" smtClean="0"/>
            </a:br>
            <a:r>
              <a:rPr lang="fr-FR" dirty="0" smtClean="0"/>
              <a:t>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>
                <a:latin typeface="Calibri"/>
              </a:rPr>
              <a:pPr/>
              <a:t>‹N°›</a:t>
            </a:fld>
            <a:endParaRPr lang="fr-FR" dirty="0">
              <a:latin typeface="Calibri"/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  <a:latin typeface="Calibri"/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rgbClr val="00919D"/>
                </a:solidFill>
                <a:latin typeface="Calibri"/>
              </a:rPr>
              <a:t/>
            </a:r>
            <a:br>
              <a:rPr lang="fr-FR" dirty="0" smtClean="0">
                <a:solidFill>
                  <a:srgbClr val="00919D"/>
                </a:solidFill>
                <a:latin typeface="Calibri"/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  <a:latin typeface="Calibri"/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JJ/MM/AAAA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00" y="6310847"/>
            <a:ext cx="1240118" cy="3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>
              <a:lumMod val="75000"/>
              <a:lumOff val="25000"/>
            </a:schemeClr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rgbClr val="005E8B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</a:t>
            </a:r>
            <a:r>
              <a:rPr lang="fr-FR" dirty="0"/>
              <a:t>évaluations au service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/>
              <a:t>la réussite des élèves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Rentrée scolaire 2018</a:t>
            </a:r>
            <a:br>
              <a:rPr lang="fr-FR" dirty="0" smtClean="0"/>
            </a:br>
            <a:r>
              <a:rPr lang="fr-FR" dirty="0" smtClean="0">
                <a:latin typeface="Arial"/>
                <a:cs typeface="Arial"/>
              </a:rPr>
              <a:t>Début CP et CE1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CE1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français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prstClr val="black"/>
                </a:solidFill>
              </a:rPr>
              <a:t>Programmes scolaires du cycle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prstClr val="black"/>
                </a:solidFill>
              </a:rPr>
              <a:t>11 types d’exercices : </a:t>
            </a:r>
            <a:r>
              <a:rPr lang="fr-FR" dirty="0">
                <a:solidFill>
                  <a:prstClr val="black"/>
                </a:solidFill>
              </a:rPr>
              <a:t>9</a:t>
            </a:r>
            <a:r>
              <a:rPr lang="fr-FR" dirty="0" smtClean="0">
                <a:solidFill>
                  <a:prstClr val="black"/>
                </a:solidFill>
              </a:rPr>
              <a:t> en passation collective /  2 en individuelle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prstClr val="black"/>
                </a:solidFill>
              </a:rPr>
              <a:t>2 cahiers différents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prstClr val="black"/>
                </a:solidFill>
              </a:rPr>
              <a:t>Connaissances et compétences associées :</a:t>
            </a:r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Identifier des mots </a:t>
            </a:r>
            <a:r>
              <a:rPr lang="fr-FR" dirty="0" smtClean="0">
                <a:solidFill>
                  <a:prstClr val="black"/>
                </a:solidFill>
              </a:rPr>
              <a:t>de manière de plus en plus aisée (discrimination auditive, visuelle, correspondances </a:t>
            </a:r>
            <a:r>
              <a:rPr lang="fr-FR" dirty="0" err="1" smtClean="0">
                <a:solidFill>
                  <a:prstClr val="black"/>
                </a:solidFill>
              </a:rPr>
              <a:t>grapho-phonologiques</a:t>
            </a:r>
            <a:r>
              <a:rPr lang="fr-FR" dirty="0" smtClean="0">
                <a:solidFill>
                  <a:prstClr val="black"/>
                </a:solidFill>
              </a:rPr>
              <a:t>)</a:t>
            </a:r>
            <a:endParaRPr lang="fr-FR" dirty="0">
              <a:solidFill>
                <a:prstClr val="blac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prstClr val="black"/>
                </a:solidFill>
              </a:rPr>
              <a:t>3 des attendus du </a:t>
            </a:r>
            <a:r>
              <a:rPr lang="fr-FR" dirty="0" smtClean="0">
                <a:solidFill>
                  <a:prstClr val="black"/>
                </a:solidFill>
              </a:rPr>
              <a:t>programme en lecture et compréhension de l’écrit 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Identifier des mots rapidement : décoder aisément des mots inconnus irréguliers, reconnaître des mots fréquents et des mots irréguliers mémorisés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Lire et comprendre des textes adaptés à la maturité et à la culture scolaire des élèves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Lire </a:t>
            </a:r>
            <a:r>
              <a:rPr lang="fr-FR" dirty="0" smtClean="0">
                <a:solidFill>
                  <a:prstClr val="black"/>
                </a:solidFill>
              </a:rPr>
              <a:t>à voix haute avec fluidité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prstClr val="black"/>
                </a:solidFill>
              </a:rPr>
              <a:t>1 des attendus du </a:t>
            </a:r>
            <a:r>
              <a:rPr lang="fr-FR" dirty="0" smtClean="0">
                <a:solidFill>
                  <a:prstClr val="black"/>
                </a:solidFill>
              </a:rPr>
              <a:t>programme en étude de la langue  :</a:t>
            </a:r>
            <a:endParaRPr lang="fr-FR" dirty="0">
              <a:solidFill>
                <a:prstClr val="black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Orthographier les mots les plus fréquents</a:t>
            </a:r>
            <a:endParaRPr lang="fr-FR" dirty="0">
              <a:solidFill>
                <a:prstClr val="black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fr-FR" dirty="0" smtClean="0">
              <a:solidFill>
                <a:prstClr val="black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CE1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mathématiques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Programmes scolaires du cycle 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</a:rPr>
              <a:t>9</a:t>
            </a:r>
            <a:r>
              <a:rPr lang="fr-FR" sz="2000" dirty="0" smtClean="0">
                <a:solidFill>
                  <a:prstClr val="black"/>
                </a:solidFill>
              </a:rPr>
              <a:t> types d’exercices  en passation collective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</a:rPr>
              <a:t>1</a:t>
            </a:r>
            <a:r>
              <a:rPr lang="fr-FR" sz="2000" dirty="0" smtClean="0">
                <a:solidFill>
                  <a:prstClr val="black"/>
                </a:solidFill>
              </a:rPr>
              <a:t> cahier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 5 attendus</a:t>
            </a:r>
          </a:p>
          <a:p>
            <a:r>
              <a:rPr lang="fr-FR" sz="2000" dirty="0">
                <a:solidFill>
                  <a:prstClr val="black"/>
                </a:solidFill>
              </a:rPr>
              <a:t>	</a:t>
            </a:r>
            <a:r>
              <a:rPr lang="fr-FR" sz="2000" dirty="0" smtClean="0">
                <a:solidFill>
                  <a:prstClr val="black"/>
                </a:solidFill>
              </a:rPr>
              <a:t>Domaine nombres et calculs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</a:rPr>
              <a:t>Comprendre et utiliser des nombres entiers pour dénombrer, ordonner, repérer, comparer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Nommer</a:t>
            </a:r>
            <a:r>
              <a:rPr lang="fr-FR" sz="2000" dirty="0">
                <a:solidFill>
                  <a:prstClr val="black"/>
                </a:solidFill>
              </a:rPr>
              <a:t>, lire, écrire, représenter des nombres entiers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</a:rPr>
              <a:t>Résoudre </a:t>
            </a:r>
            <a:r>
              <a:rPr lang="fr-FR" sz="2000" dirty="0">
                <a:solidFill>
                  <a:srgbClr val="000000"/>
                </a:solidFill>
              </a:rPr>
              <a:t>des problèmes en utilisant des nombres entiers et le </a:t>
            </a:r>
            <a:r>
              <a:rPr lang="fr-FR" sz="2000" dirty="0" smtClean="0">
                <a:solidFill>
                  <a:srgbClr val="000000"/>
                </a:solidFill>
              </a:rPr>
              <a:t>calcul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</a:rPr>
              <a:t>Calculer </a:t>
            </a:r>
            <a:r>
              <a:rPr lang="fr-FR" sz="2000" dirty="0" smtClean="0">
                <a:solidFill>
                  <a:prstClr val="black"/>
                </a:solidFill>
              </a:rPr>
              <a:t> avec des nombres entiers (calcul en ligne, calcul mental) </a:t>
            </a:r>
          </a:p>
          <a:p>
            <a:pPr lvl="1"/>
            <a:r>
              <a:rPr lang="fr-FR" sz="2000" dirty="0" smtClean="0">
                <a:solidFill>
                  <a:srgbClr val="000000"/>
                </a:solidFill>
              </a:rPr>
              <a:t>Domaine espace et géométrie</a:t>
            </a:r>
            <a:endParaRPr lang="fr-FR" sz="2000" dirty="0">
              <a:solidFill>
                <a:srgbClr val="00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000000"/>
                </a:solidFill>
              </a:rPr>
              <a:t>Reconnaître </a:t>
            </a:r>
            <a:r>
              <a:rPr lang="fr-FR" sz="2000" dirty="0" smtClean="0">
                <a:solidFill>
                  <a:srgbClr val="000000"/>
                </a:solidFill>
              </a:rPr>
              <a:t>et utiliser les notions d’alignement, d’angle droit, d’égalités de longueurs, de milieu, de symétrie</a:t>
            </a:r>
            <a:endParaRPr lang="fr-FR" sz="2000" dirty="0">
              <a:solidFill>
                <a:srgbClr val="000000"/>
              </a:solidFill>
            </a:endParaRPr>
          </a:p>
          <a:p>
            <a:pPr lvl="1"/>
            <a:endParaRPr lang="fr-FR" sz="2000" dirty="0">
              <a:solidFill>
                <a:srgbClr val="00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fr-FR" sz="2000" dirty="0">
              <a:solidFill>
                <a:prstClr val="black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Les restitutions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 partir du portail en ligne, mise à disposition des enseignants du profil des acquis et besoins de chaque élève, pour les différentes compétences évaluées. Pour chaque élève et chaque champ, un «  arbre » est représenté. Un indicateur met en relief les besoins identifiés, lorsque le score de l’élève n’atteint pas le seuil défini nationalement. Attention ce seuil pourra varier d’un exercice à un autre. </a:t>
            </a:r>
          </a:p>
          <a:p>
            <a:r>
              <a:rPr lang="fr-FR" dirty="0" smtClean="0"/>
              <a:t>Le même principe est mis en œuvre au niveau de la classe, avec les listes des élèves identifiés selon les dimensions.</a:t>
            </a:r>
          </a:p>
          <a:p>
            <a:r>
              <a:rPr lang="fr-FR" dirty="0" smtClean="0"/>
              <a:t>Un export est également proposé avec :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liste des élèves de la classe selon les besoins identifiés</a:t>
            </a:r>
          </a:p>
          <a:p>
            <a:pPr lvl="1"/>
            <a:r>
              <a:rPr lang="fr-FR" dirty="0" smtClean="0"/>
              <a:t>Les </a:t>
            </a:r>
            <a:r>
              <a:rPr lang="fr-FR" dirty="0" smtClean="0"/>
              <a:t>scores et pourcentage de réussite par élève, par exercice, par dimension</a:t>
            </a:r>
          </a:p>
          <a:p>
            <a:pPr lvl="1"/>
            <a:r>
              <a:rPr lang="fr-FR" dirty="0" smtClean="0"/>
              <a:t>Les scores de réussite aux items pour chaque élève</a:t>
            </a:r>
          </a:p>
          <a:p>
            <a:pPr lvl="1"/>
            <a:r>
              <a:rPr lang="fr-FR" dirty="0" smtClean="0"/>
              <a:t>Les réponses brutes aux items pour chaque élève</a:t>
            </a:r>
          </a:p>
          <a:p>
            <a:endParaRPr lang="fr-FR" dirty="0" smtClean="0"/>
          </a:p>
          <a:p>
            <a:r>
              <a:rPr lang="fr-FR" dirty="0" smtClean="0"/>
              <a:t>Une fiche de restitution individuelle, sous une forme différente, est disponible pour le dialogue avec les parents.</a:t>
            </a:r>
          </a:p>
          <a:p>
            <a:r>
              <a:rPr lang="fr-FR" dirty="0" smtClean="0"/>
              <a:t>Les résultats </a:t>
            </a:r>
            <a:r>
              <a:rPr lang="fr-FR" dirty="0" smtClean="0"/>
              <a:t>individuels  </a:t>
            </a:r>
            <a:r>
              <a:rPr lang="fr-FR" dirty="0" smtClean="0"/>
              <a:t>sont disponibles au seul niveau de la classe, ceux des classes au seul niveau de l’école, ceux de l’école aux autres niveaux ( circonscription, département,…)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Mise à disposition ultérieure de consolidations à différents niveaux (classe, école, circonscription,…) avec des repères nationaux.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1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L’accompagnement des enseignants pour l’action pédagogique 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sz="1500" dirty="0" smtClean="0">
                <a:solidFill>
                  <a:schemeClr val="tx1"/>
                </a:solidFill>
              </a:rPr>
              <a:t> A partir de l’outil de restitution, un lien hypertexte renvoie vers les documents d’accompagnement construits par la DGESCO, avec la contribution du Conseil Scientifique et de la DEPP.	</a:t>
            </a:r>
          </a:p>
          <a:p>
            <a:r>
              <a:rPr lang="fr-FR" sz="1500" dirty="0" smtClean="0">
                <a:solidFill>
                  <a:schemeClr val="tx1"/>
                </a:solidFill>
              </a:rPr>
              <a:t> Ces </a:t>
            </a:r>
            <a:r>
              <a:rPr lang="fr-FR" sz="1500" dirty="0" smtClean="0">
                <a:solidFill>
                  <a:schemeClr val="tx1"/>
                </a:solidFill>
              </a:rPr>
              <a:t>documents listent les types de difficultés rencontrées généralement par les élèves ainsi que des suggestions d’activités et de calendrier.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0"/>
            <a:r>
              <a:rPr lang="fr-FR" sz="1500" dirty="0" smtClean="0">
                <a:solidFill>
                  <a:schemeClr val="tx1"/>
                </a:solidFill>
              </a:rPr>
              <a:t> Ces </a:t>
            </a:r>
            <a:r>
              <a:rPr lang="fr-FR" sz="1500" dirty="0">
                <a:solidFill>
                  <a:schemeClr val="tx1"/>
                </a:solidFill>
              </a:rPr>
              <a:t>pistes d’action </a:t>
            </a:r>
            <a:r>
              <a:rPr lang="fr-FR" sz="1500" dirty="0" smtClean="0">
                <a:solidFill>
                  <a:schemeClr val="tx1"/>
                </a:solidFill>
              </a:rPr>
              <a:t>sont élaborées </a:t>
            </a:r>
            <a:r>
              <a:rPr lang="fr-FR" sz="1500" dirty="0">
                <a:solidFill>
                  <a:schemeClr val="tx1"/>
                </a:solidFill>
              </a:rPr>
              <a:t>en </a:t>
            </a:r>
            <a:r>
              <a:rPr lang="fr-FR" sz="1500" dirty="0" smtClean="0">
                <a:solidFill>
                  <a:schemeClr val="tx1"/>
                </a:solidFill>
              </a:rPr>
              <a:t>référence </a:t>
            </a:r>
            <a:r>
              <a:rPr lang="fr-FR" sz="1500" dirty="0">
                <a:solidFill>
                  <a:schemeClr val="tx1"/>
                </a:solidFill>
              </a:rPr>
              <a:t>aux ressources déjà </a:t>
            </a:r>
            <a:r>
              <a:rPr lang="fr-FR" sz="1500" dirty="0" smtClean="0">
                <a:solidFill>
                  <a:schemeClr val="tx1"/>
                </a:solidFill>
              </a:rPr>
              <a:t>disponibles : </a:t>
            </a:r>
          </a:p>
          <a:p>
            <a:pPr lvl="1"/>
            <a:r>
              <a:rPr lang="fr-FR" dirty="0" smtClean="0"/>
              <a:t>Mise </a:t>
            </a:r>
            <a:r>
              <a:rPr lang="fr-FR" dirty="0" smtClean="0"/>
              <a:t>en œuvre de </a:t>
            </a:r>
            <a:r>
              <a:rPr lang="fr-FR" dirty="0"/>
              <a:t>l’objectif CP 100% </a:t>
            </a:r>
            <a:r>
              <a:rPr lang="fr-FR" dirty="0" smtClean="0"/>
              <a:t>réussite ;</a:t>
            </a:r>
          </a:p>
          <a:p>
            <a:pPr lvl="1"/>
            <a:r>
              <a:rPr lang="fr-FR" dirty="0" smtClean="0"/>
              <a:t>Guide de références pour l’enseignement de l’écriture et de la lecture au </a:t>
            </a:r>
            <a:r>
              <a:rPr lang="fr-FR" dirty="0" smtClean="0"/>
              <a:t>CP ;</a:t>
            </a:r>
            <a:endParaRPr lang="fr-FR" dirty="0" smtClean="0"/>
          </a:p>
          <a:p>
            <a:pPr lvl="1"/>
            <a:r>
              <a:rPr lang="fr-FR" dirty="0" smtClean="0"/>
              <a:t>Recommandations </a:t>
            </a:r>
            <a:r>
              <a:rPr lang="fr-FR" dirty="0" smtClean="0"/>
              <a:t>du ministre concernant la lecture, la grammaire, le calcul et la résolution de problèmes (Bulletin officiel du 26/04/2018</a:t>
            </a:r>
            <a:r>
              <a:rPr lang="fr-FR" dirty="0" smtClean="0"/>
              <a:t>) ;</a:t>
            </a:r>
            <a:endParaRPr lang="fr-FR" dirty="0" smtClean="0"/>
          </a:p>
          <a:p>
            <a:pPr lvl="1"/>
            <a:r>
              <a:rPr lang="fr-FR" dirty="0" smtClean="0"/>
              <a:t>Programmes </a:t>
            </a:r>
            <a:r>
              <a:rPr lang="fr-FR" dirty="0" smtClean="0"/>
              <a:t>pour </a:t>
            </a:r>
            <a:r>
              <a:rPr lang="fr-FR" dirty="0"/>
              <a:t>les </a:t>
            </a:r>
            <a:r>
              <a:rPr lang="fr-FR" dirty="0" smtClean="0"/>
              <a:t>cycles </a:t>
            </a:r>
            <a:r>
              <a:rPr lang="fr-FR" dirty="0"/>
              <a:t>2 et </a:t>
            </a:r>
            <a:r>
              <a:rPr lang="fr-FR" dirty="0" smtClean="0"/>
              <a:t>3 </a:t>
            </a:r>
            <a:r>
              <a:rPr lang="fr-FR" dirty="0"/>
              <a:t>parus au </a:t>
            </a:r>
            <a:r>
              <a:rPr lang="fr-FR" dirty="0" smtClean="0"/>
              <a:t>Bulletin officiel </a:t>
            </a:r>
            <a:r>
              <a:rPr lang="fr-FR" dirty="0"/>
              <a:t>du 26 juillet </a:t>
            </a:r>
            <a:r>
              <a:rPr lang="fr-FR" dirty="0" smtClean="0"/>
              <a:t>2018 ;</a:t>
            </a:r>
            <a:endParaRPr lang="fr-FR" dirty="0"/>
          </a:p>
          <a:p>
            <a:pPr lvl="1"/>
            <a:r>
              <a:rPr lang="fr-FR" dirty="0"/>
              <a:t>Les repères annuels </a:t>
            </a:r>
            <a:r>
              <a:rPr lang="fr-FR" dirty="0" smtClean="0"/>
              <a:t>publiés fin août </a:t>
            </a:r>
            <a:r>
              <a:rPr lang="fr-FR" dirty="0" smtClean="0"/>
              <a:t>2018.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des enseignants</a:t>
            </a:r>
            <a:r>
              <a:rPr lang="fr-FR" dirty="0">
                <a:solidFill>
                  <a:schemeClr val="tx1"/>
                </a:solidFill>
              </a:rPr>
              <a:t> pour l’action </a:t>
            </a:r>
            <a:r>
              <a:rPr lang="fr-FR" dirty="0" smtClean="0">
                <a:solidFill>
                  <a:schemeClr val="tx1"/>
                </a:solidFill>
              </a:rPr>
              <a:t>pédagogique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Les </a:t>
            </a:r>
            <a:r>
              <a:rPr lang="fr-FR" sz="1800" dirty="0" smtClean="0"/>
              <a:t>résultats des évaluations </a:t>
            </a:r>
            <a:r>
              <a:rPr lang="fr-FR" sz="1800" dirty="0"/>
              <a:t>sont un point </a:t>
            </a:r>
            <a:r>
              <a:rPr lang="fr-FR" sz="1800" dirty="0" smtClean="0"/>
              <a:t>d’appui pour mener, au niveau des équipes d’école, une </a:t>
            </a:r>
            <a:r>
              <a:rPr lang="fr-FR" sz="1800" dirty="0"/>
              <a:t>réflexion </a:t>
            </a:r>
            <a:r>
              <a:rPr lang="fr-FR" sz="1800" dirty="0" smtClean="0"/>
              <a:t>sur leur action pédagogique et les modalités d’enseignement qui  favorisent </a:t>
            </a:r>
            <a:r>
              <a:rPr lang="fr-FR" sz="1800" dirty="0"/>
              <a:t>les apprentissages </a:t>
            </a:r>
            <a:r>
              <a:rPr lang="fr-FR" sz="1800" dirty="0" smtClean="0"/>
              <a:t>fondamentaux</a:t>
            </a:r>
            <a:r>
              <a:rPr lang="fr-FR" sz="1800" dirty="0"/>
              <a:t> </a:t>
            </a:r>
            <a:r>
              <a:rPr lang="fr-FR" sz="1800" dirty="0" smtClean="0"/>
              <a:t>des élèves.</a:t>
            </a:r>
          </a:p>
          <a:p>
            <a:endParaRPr lang="fr-FR" sz="1800" dirty="0"/>
          </a:p>
          <a:p>
            <a:r>
              <a:rPr lang="fr-FR" sz="1800" dirty="0" smtClean="0"/>
              <a:t>C’est aussi un moyen de pilotage </a:t>
            </a:r>
            <a:r>
              <a:rPr lang="fr-FR" sz="1800" dirty="0" smtClean="0">
                <a:solidFill>
                  <a:schemeClr val="tx1"/>
                </a:solidFill>
              </a:rPr>
              <a:t>pour les Inspecteurs de l’éducation nationale et les formateurs qui s’inscrira pleinement dans le cadre des formations </a:t>
            </a:r>
            <a:r>
              <a:rPr lang="fr-FR" sz="1800" dirty="0" smtClean="0"/>
              <a:t>(mobilisation </a:t>
            </a:r>
            <a:r>
              <a:rPr lang="fr-FR" sz="1800" dirty="0"/>
              <a:t>pédagogique </a:t>
            </a:r>
            <a:r>
              <a:rPr lang="fr-FR" sz="1800" dirty="0" smtClean="0"/>
              <a:t>centrée</a:t>
            </a:r>
            <a:r>
              <a:rPr lang="fr-FR" sz="1800" dirty="0"/>
              <a:t>, en 2018-2019, sur la maîtrise de la langue et des premiers éléments de </a:t>
            </a:r>
            <a:r>
              <a:rPr lang="fr-FR" sz="1800" dirty="0" smtClean="0"/>
              <a:t>mathématiques), afin </a:t>
            </a:r>
            <a:r>
              <a:rPr lang="fr-FR" sz="1800" dirty="0"/>
              <a:t>d’accompagner les équipes dans leurs pratiques de classe, en fonction des besoins repérés chez </a:t>
            </a:r>
            <a:r>
              <a:rPr lang="fr-FR" sz="1800" dirty="0" smtClean="0"/>
              <a:t>leurs </a:t>
            </a:r>
            <a:r>
              <a:rPr lang="fr-FR" sz="1800" dirty="0"/>
              <a:t>élèves.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 Les objectifs des différentes opérations d’évaluation des élèves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Le calendrier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L’organisation </a:t>
            </a:r>
            <a:r>
              <a:rPr lang="fr-FR" dirty="0">
                <a:solidFill>
                  <a:schemeClr val="tx1"/>
                </a:solidFill>
              </a:rPr>
              <a:t>des </a:t>
            </a:r>
            <a:r>
              <a:rPr lang="fr-FR" dirty="0" smtClean="0">
                <a:solidFill>
                  <a:schemeClr val="tx1"/>
                </a:solidFill>
              </a:rPr>
              <a:t>passations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La </a:t>
            </a:r>
            <a:r>
              <a:rPr lang="fr-FR" dirty="0" smtClean="0">
                <a:solidFill>
                  <a:schemeClr val="tx1"/>
                </a:solidFill>
              </a:rPr>
              <a:t>préparation des passations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La </a:t>
            </a:r>
            <a:r>
              <a:rPr lang="fr-FR" dirty="0" smtClean="0">
                <a:solidFill>
                  <a:schemeClr val="tx1"/>
                </a:solidFill>
              </a:rPr>
              <a:t>conception des évaluations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Le </a:t>
            </a:r>
            <a:r>
              <a:rPr lang="fr-FR" dirty="0" smtClean="0">
                <a:solidFill>
                  <a:schemeClr val="tx1"/>
                </a:solidFill>
              </a:rPr>
              <a:t>contenu des évaluations CP et CE1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Les </a:t>
            </a:r>
            <a:r>
              <a:rPr lang="fr-FR" dirty="0" smtClean="0">
                <a:solidFill>
                  <a:schemeClr val="tx1"/>
                </a:solidFill>
              </a:rPr>
              <a:t>restitutions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L’accompagnement </a:t>
            </a:r>
            <a:r>
              <a:rPr lang="fr-FR" dirty="0" smtClean="0">
                <a:solidFill>
                  <a:schemeClr val="tx1"/>
                </a:solidFill>
              </a:rPr>
              <a:t>des enseignants pour l’action pédagogique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8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Les objectifs des différentes opérations d’évaluation des élèves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« </a:t>
            </a:r>
            <a:r>
              <a:rPr lang="fr-FR" b="1" dirty="0" smtClean="0">
                <a:solidFill>
                  <a:schemeClr val="tx1"/>
                </a:solidFill>
              </a:rPr>
              <a:t>début de CP</a:t>
            </a:r>
            <a:r>
              <a:rPr lang="fr-FR" b="1" dirty="0">
                <a:solidFill>
                  <a:schemeClr val="tx1"/>
                </a:solidFill>
              </a:rPr>
              <a:t> </a:t>
            </a:r>
            <a:r>
              <a:rPr lang="fr-FR" b="1" dirty="0"/>
              <a:t>» :</a:t>
            </a:r>
            <a:r>
              <a:rPr lang="fr-FR" dirty="0"/>
              <a:t> des repères permettant aux enseignants de disposer d’un </a:t>
            </a:r>
            <a:r>
              <a:rPr lang="fr-FR" dirty="0" smtClean="0"/>
              <a:t>panorama à </a:t>
            </a:r>
            <a:r>
              <a:rPr lang="fr-FR" dirty="0"/>
              <a:t>l’entrée en CP. Il s’agit de bien apprécier, d’un point de vue individuel et collectif, les acquis qui permettront d’ancrer les apprentissages de CP en début d’année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« </a:t>
            </a:r>
            <a:r>
              <a:rPr lang="fr-FR" b="1" dirty="0" smtClean="0">
                <a:solidFill>
                  <a:schemeClr val="tx1"/>
                </a:solidFill>
              </a:rPr>
              <a:t>début </a:t>
            </a:r>
            <a:r>
              <a:rPr lang="fr-FR" b="1" dirty="0">
                <a:solidFill>
                  <a:schemeClr val="tx1"/>
                </a:solidFill>
              </a:rPr>
              <a:t>de </a:t>
            </a:r>
            <a:r>
              <a:rPr lang="fr-FR" b="1" dirty="0" smtClean="0">
                <a:solidFill>
                  <a:schemeClr val="tx1"/>
                </a:solidFill>
              </a:rPr>
              <a:t>CE1</a:t>
            </a:r>
            <a:r>
              <a:rPr lang="fr-FR" b="1" dirty="0"/>
              <a:t> » :</a:t>
            </a:r>
            <a:r>
              <a:rPr lang="fr-FR" dirty="0"/>
              <a:t> des repères permettant aux enseignants de disposer d’un bilan </a:t>
            </a:r>
            <a:r>
              <a:rPr lang="fr-FR" dirty="0" smtClean="0"/>
              <a:t>à </a:t>
            </a:r>
            <a:r>
              <a:rPr lang="fr-FR" dirty="0"/>
              <a:t>l’entrée en CE1 sur les compétences liées à la lecture, l’écriture et la numération. Il s’agit d’une aide à l’organisation </a:t>
            </a:r>
            <a:r>
              <a:rPr lang="fr-FR" dirty="0" smtClean="0"/>
              <a:t>des </a:t>
            </a:r>
            <a:r>
              <a:rPr lang="fr-FR" dirty="0"/>
              <a:t>apprentissages de l’année de </a:t>
            </a:r>
            <a:r>
              <a:rPr lang="fr-FR" dirty="0" smtClean="0"/>
              <a:t>CE1.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« Point d’étape CP » :</a:t>
            </a:r>
            <a:r>
              <a:rPr lang="fr-FR" dirty="0"/>
              <a:t> un bilan à mi- année scolaire pour </a:t>
            </a:r>
            <a:r>
              <a:rPr lang="fr-FR" dirty="0" smtClean="0"/>
              <a:t>apprécier la progression </a:t>
            </a:r>
            <a:r>
              <a:rPr lang="fr-FR" dirty="0"/>
              <a:t>des élèves, dans les domaines de la lecture, de l’écriture et de la numération. 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calendrier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</a:rPr>
              <a:t> Passation </a:t>
            </a:r>
            <a:r>
              <a:rPr lang="fr-FR" dirty="0">
                <a:latin typeface="Calibri" panose="020F0502020204030204" pitchFamily="34" charset="0"/>
              </a:rPr>
              <a:t>des </a:t>
            </a:r>
            <a:r>
              <a:rPr lang="fr-FR" dirty="0" smtClean="0">
                <a:latin typeface="Calibri" panose="020F0502020204030204" pitchFamily="34" charset="0"/>
              </a:rPr>
              <a:t>épreuves du </a:t>
            </a:r>
            <a:r>
              <a:rPr lang="fr-FR" dirty="0">
                <a:latin typeface="Calibri" panose="020F0502020204030204" pitchFamily="34" charset="0"/>
              </a:rPr>
              <a:t>17 au 29 Septembre 2018  </a:t>
            </a:r>
          </a:p>
          <a:p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 Mise </a:t>
            </a:r>
            <a:r>
              <a:rPr lang="fr-FR" dirty="0">
                <a:latin typeface="Calibri" panose="020F0502020204030204" pitchFamily="34" charset="0"/>
              </a:rPr>
              <a:t>à disposition d’un portail de saisie en ligne des réponses des élèves (sans </a:t>
            </a:r>
            <a:r>
              <a:rPr lang="fr-FR" dirty="0" smtClean="0">
                <a:latin typeface="Calibri" panose="020F0502020204030204" pitchFamily="34" charset="0"/>
              </a:rPr>
              <a:t>codage)</a:t>
            </a:r>
          </a:p>
          <a:p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 Correction </a:t>
            </a:r>
            <a:r>
              <a:rPr lang="fr-FR" dirty="0">
                <a:latin typeface="Calibri" panose="020F0502020204030204" pitchFamily="34" charset="0"/>
              </a:rPr>
              <a:t>automatisée, stockage et traitement </a:t>
            </a:r>
            <a:r>
              <a:rPr lang="fr-FR" dirty="0" err="1" smtClean="0">
                <a:latin typeface="Calibri" panose="020F0502020204030204" pitchFamily="34" charset="0"/>
              </a:rPr>
              <a:t>anonymisé</a:t>
            </a:r>
            <a:endParaRPr lang="fr-FR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 Traitement </a:t>
            </a:r>
            <a:r>
              <a:rPr lang="fr-FR" dirty="0">
                <a:latin typeface="Calibri" panose="020F0502020204030204" pitchFamily="34" charset="0"/>
              </a:rPr>
              <a:t>des données par la </a:t>
            </a:r>
            <a:r>
              <a:rPr lang="fr-FR" dirty="0" smtClean="0">
                <a:latin typeface="Calibri" panose="020F0502020204030204" pitchFamily="34" charset="0"/>
              </a:rPr>
              <a:t>DEPP</a:t>
            </a: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 Retour </a:t>
            </a:r>
            <a:r>
              <a:rPr lang="fr-FR" dirty="0">
                <a:latin typeface="Calibri" panose="020F0502020204030204" pitchFamily="34" charset="0"/>
              </a:rPr>
              <a:t>aux écoles </a:t>
            </a:r>
            <a:r>
              <a:rPr lang="fr-FR" dirty="0" smtClean="0">
                <a:latin typeface="Calibri" panose="020F0502020204030204" pitchFamily="34" charset="0"/>
              </a:rPr>
              <a:t>le lendemain des saisies à compter de la deuxième semaine</a:t>
            </a:r>
            <a:endParaRPr lang="fr-FR" dirty="0">
              <a:latin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9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999" y="284085"/>
            <a:ext cx="7881400" cy="100317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L’organisation des Passations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 Les élèves passent trois séquences de 20 minutes chacune en CP et deux de 20 minutes et une de 30 minutes en CE1.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Deux séquences en français </a:t>
            </a:r>
          </a:p>
          <a:p>
            <a:r>
              <a:rPr lang="fr-FR" dirty="0" smtClean="0"/>
              <a:t> Une séquence en mathématiques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Passation sur trois cahiers papier à chaque niveau, en 3 temps distincts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7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La préparation des passations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 Début </a:t>
            </a:r>
            <a:r>
              <a:rPr lang="fr-FR" dirty="0" smtClean="0">
                <a:latin typeface="Calibri" panose="020F0502020204030204" pitchFamily="34" charset="0"/>
              </a:rPr>
              <a:t>septembre 2018 : mise </a:t>
            </a:r>
            <a:r>
              <a:rPr lang="fr-FR" dirty="0">
                <a:latin typeface="Calibri" panose="020F0502020204030204" pitchFamily="34" charset="0"/>
              </a:rPr>
              <a:t>en </a:t>
            </a:r>
            <a:r>
              <a:rPr lang="fr-FR" dirty="0" smtClean="0">
                <a:latin typeface="Calibri" panose="020F0502020204030204" pitchFamily="34" charset="0"/>
              </a:rPr>
              <a:t>ligne , sur </a:t>
            </a:r>
            <a:r>
              <a:rPr lang="fr-FR" dirty="0" err="1" smtClean="0">
                <a:latin typeface="Calibri" panose="020F0502020204030204" pitchFamily="34" charset="0"/>
              </a:rPr>
              <a:t>Éduscol</a:t>
            </a:r>
            <a:r>
              <a:rPr lang="fr-FR" dirty="0" smtClean="0">
                <a:latin typeface="Calibri" panose="020F0502020204030204" pitchFamily="34" charset="0"/>
              </a:rPr>
              <a:t>, </a:t>
            </a:r>
            <a:r>
              <a:rPr lang="fr-FR" dirty="0">
                <a:latin typeface="Calibri" panose="020F0502020204030204" pitchFamily="34" charset="0"/>
              </a:rPr>
              <a:t>pour les enseignants </a:t>
            </a:r>
            <a:r>
              <a:rPr lang="fr-FR" dirty="0" smtClean="0">
                <a:latin typeface="Calibri" panose="020F0502020204030204" pitchFamily="34" charset="0"/>
              </a:rPr>
              <a:t>d’items </a:t>
            </a:r>
            <a:r>
              <a:rPr lang="fr-FR" dirty="0">
                <a:latin typeface="Calibri" panose="020F0502020204030204" pitchFamily="34" charset="0"/>
              </a:rPr>
              <a:t>des </a:t>
            </a:r>
            <a:r>
              <a:rPr lang="fr-FR" dirty="0" smtClean="0">
                <a:latin typeface="Calibri" panose="020F0502020204030204" pitchFamily="34" charset="0"/>
              </a:rPr>
              <a:t>cahiers donnant un exemple de chaque exercice, et la raison de son choix.		</a:t>
            </a:r>
          </a:p>
          <a:p>
            <a:r>
              <a:rPr lang="fr-FR" dirty="0" smtClean="0">
                <a:latin typeface="Calibri" panose="020F0502020204030204" pitchFamily="34" charset="0"/>
              </a:rPr>
              <a:t> Début </a:t>
            </a:r>
            <a:r>
              <a:rPr lang="fr-FR" dirty="0" smtClean="0">
                <a:latin typeface="Calibri" panose="020F0502020204030204" pitchFamily="34" charset="0"/>
              </a:rPr>
              <a:t>septembre 2018 : mise </a:t>
            </a:r>
            <a:r>
              <a:rPr lang="fr-FR" dirty="0">
                <a:latin typeface="Calibri" panose="020F0502020204030204" pitchFamily="34" charset="0"/>
              </a:rPr>
              <a:t>à disposition des </a:t>
            </a:r>
            <a:r>
              <a:rPr lang="fr-FR" dirty="0" smtClean="0">
                <a:latin typeface="Calibri" panose="020F0502020204030204" pitchFamily="34" charset="0"/>
              </a:rPr>
              <a:t>enseignants, sur </a:t>
            </a:r>
            <a:r>
              <a:rPr lang="fr-FR" dirty="0" err="1" smtClean="0">
                <a:latin typeface="Calibri" panose="020F0502020204030204" pitchFamily="34" charset="0"/>
              </a:rPr>
              <a:t>Éduscol</a:t>
            </a:r>
            <a:r>
              <a:rPr lang="fr-FR" dirty="0" smtClean="0">
                <a:latin typeface="Calibri" panose="020F0502020204030204" pitchFamily="34" charset="0"/>
              </a:rPr>
              <a:t>, </a:t>
            </a:r>
            <a:r>
              <a:rPr lang="fr-FR" dirty="0">
                <a:latin typeface="Calibri" panose="020F0502020204030204" pitchFamily="34" charset="0"/>
              </a:rPr>
              <a:t>de quelques exemples de modalités de passation </a:t>
            </a:r>
            <a:r>
              <a:rPr lang="fr-FR" dirty="0" smtClean="0">
                <a:latin typeface="Calibri" panose="020F0502020204030204" pitchFamily="34" charset="0"/>
              </a:rPr>
              <a:t>sous forme de vidéos.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</a:rPr>
              <a:t>				</a:t>
            </a:r>
          </a:p>
          <a:p>
            <a:r>
              <a:rPr lang="fr-FR" dirty="0" smtClean="0">
                <a:latin typeface="Calibri" panose="020F0502020204030204" pitchFamily="34" charset="0"/>
              </a:rPr>
              <a:t> Fin </a:t>
            </a:r>
            <a:r>
              <a:rPr lang="fr-FR" dirty="0" smtClean="0">
                <a:latin typeface="Calibri" panose="020F0502020204030204" pitchFamily="34" charset="0"/>
              </a:rPr>
              <a:t>août: acheminement des cahiers d’évaluation, selon les organisations académiques.</a:t>
            </a:r>
            <a:endParaRPr lang="fr-FR" dirty="0">
              <a:latin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7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La conception des évaluations standardisées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fr-FR" sz="2000" dirty="0" smtClean="0"/>
              <a:t> Travail entre </a:t>
            </a:r>
            <a:r>
              <a:rPr lang="fr-FR" sz="2000" dirty="0"/>
              <a:t>le conseil </a:t>
            </a:r>
            <a:r>
              <a:rPr lang="fr-FR" sz="2000" dirty="0" smtClean="0"/>
              <a:t>scientifique de l’éducation nationale, la Depp, </a:t>
            </a:r>
            <a:r>
              <a:rPr lang="fr-FR" sz="2000" dirty="0"/>
              <a:t>des équipes de chercheurs </a:t>
            </a:r>
            <a:r>
              <a:rPr lang="fr-FR" sz="2000" dirty="0" smtClean="0"/>
              <a:t>, la </a:t>
            </a:r>
            <a:r>
              <a:rPr lang="fr-FR" sz="2000" dirty="0" err="1" smtClean="0"/>
              <a:t>Dgesco</a:t>
            </a:r>
            <a:r>
              <a:rPr lang="fr-FR" sz="2000" dirty="0" smtClean="0"/>
              <a:t>, et l’IGEN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 smtClean="0"/>
              <a:t> Conception </a:t>
            </a:r>
            <a:r>
              <a:rPr lang="fr-FR" sz="2000" dirty="0"/>
              <a:t>par des groupes experts </a:t>
            </a:r>
            <a:r>
              <a:rPr lang="fr-FR" sz="2000" dirty="0" smtClean="0"/>
              <a:t>(enseignants, maîtres formateurs, CPC, IEN) selon les processus DEPP en collaboration avec le conseil scientifique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 smtClean="0"/>
              <a:t> Expérimentation </a:t>
            </a:r>
            <a:r>
              <a:rPr lang="fr-FR" sz="2000" dirty="0"/>
              <a:t>et </a:t>
            </a:r>
            <a:r>
              <a:rPr lang="fr-FR" sz="2000" dirty="0" smtClean="0"/>
              <a:t>standardisation </a:t>
            </a:r>
          </a:p>
          <a:p>
            <a:pPr marL="457200" lvl="1" indent="0">
              <a:buNone/>
            </a:pPr>
            <a:r>
              <a:rPr lang="fr-FR" sz="2000" dirty="0" smtClean="0"/>
              <a:t> </a:t>
            </a:r>
          </a:p>
          <a:p>
            <a:pPr lvl="1"/>
            <a:r>
              <a:rPr lang="fr-FR" sz="2000" dirty="0" smtClean="0"/>
              <a:t> Retour des enseignants expérimentateurs </a:t>
            </a:r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3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CP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français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prstClr val="black"/>
                </a:solidFill>
              </a:rPr>
              <a:t>En français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Programmes scolaires du cycle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14 types d’exercices en passation collective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</a:rPr>
              <a:t>2</a:t>
            </a:r>
            <a:r>
              <a:rPr lang="fr-FR" sz="2000" dirty="0" smtClean="0">
                <a:solidFill>
                  <a:prstClr val="black"/>
                </a:solidFill>
              </a:rPr>
              <a:t> cahiers différents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4 des attendus des programmes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Comprendre des textes sans autre aide que le langage entendu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Manipuler des syllabes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Discriminer des sons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Reconnaître les lettres de l’alphabet et connaître les correspondances entre les 3 manières de les écrire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9B008A"/>
                </a:solidFill>
              </a:rPr>
              <a:t>REPERES Cp</a:t>
            </a:r>
            <a:br>
              <a:rPr lang="fr-FR" sz="2400" b="1" dirty="0" smtClean="0">
                <a:solidFill>
                  <a:srgbClr val="9B008A"/>
                </a:solidFill>
              </a:rPr>
            </a:br>
            <a:r>
              <a:rPr lang="fr-FR" sz="2400" dirty="0" smtClean="0"/>
              <a:t>Contenus en mathématiques</a:t>
            </a:r>
            <a:endParaRPr lang="fr-FR" sz="3200" b="1" cap="none" dirty="0">
              <a:solidFill>
                <a:srgbClr val="9B00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149942" y="6390910"/>
            <a:ext cx="632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58EF21-04D6-46D1-B8AF-04662AA14C7A}" type="slidenum">
              <a:rPr lang="fr-FR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 altLang="en-US" dirty="0">
              <a:solidFill>
                <a:prstClr val="black"/>
              </a:solidFill>
              <a:latin typeface="55 Helvetica Roman" pitchFamily="8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0308" y="1436848"/>
            <a:ext cx="85109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Programmes scolaires du cycle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6 types d’exercices : en passation collective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1 cahier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</a:rPr>
              <a:t>2 des attendus des programmes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</a:rPr>
              <a:t>Utiliser les nombres (évaluer et comparer, </a:t>
            </a:r>
            <a:r>
              <a:rPr lang="fr-FR" sz="2000" dirty="0" smtClean="0">
                <a:solidFill>
                  <a:prstClr val="black"/>
                </a:solidFill>
              </a:rPr>
              <a:t>réaliser une collection, utiliser le nombre pour exprimer </a:t>
            </a:r>
            <a:r>
              <a:rPr lang="fr-FR" sz="2000" dirty="0">
                <a:solidFill>
                  <a:prstClr val="black"/>
                </a:solidFill>
              </a:rPr>
              <a:t>la position d’un objet</a:t>
            </a:r>
            <a:r>
              <a:rPr lang="fr-FR" sz="2000" dirty="0" smtClean="0">
                <a:solidFill>
                  <a:prstClr val="black"/>
                </a:solidFill>
              </a:rPr>
              <a:t>, mobiliser des symboles analogiques …)</a:t>
            </a:r>
            <a:endParaRPr lang="fr-FR" sz="2000" dirty="0">
              <a:solidFill>
                <a:prstClr val="black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</a:rPr>
              <a:t>Étudier les nombres (lire, écrire en chiffres, quantifier des collections, composer et décomposer, dire combien il faut enlever ou ajouter pour obtenir des quantités, …)</a:t>
            </a:r>
          </a:p>
          <a:p>
            <a:pPr lvl="1"/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7463A-4F30-4EF9-BE07-FB8B3DDEEEB2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FF2B266-49D3-4979-8803-9492E4FFF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30CE3D-4D05-473B-8E4E-8BF5FC35A7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741</Words>
  <Application>Microsoft Office PowerPoint</Application>
  <PresentationFormat>Affichage à l'écran (4:3)</PresentationFormat>
  <Paragraphs>136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pages de contenus</vt:lpstr>
      <vt:lpstr>page de presentation et de partie</vt:lpstr>
      <vt:lpstr>page de sous-partie</vt:lpstr>
      <vt:lpstr>1_pages de contenus</vt:lpstr>
      <vt:lpstr>1_page de presentation et de partie</vt:lpstr>
      <vt:lpstr>Rentrée scolaire 2018 Début CP et CE1</vt:lpstr>
      <vt:lpstr>SOMMAIRE</vt:lpstr>
      <vt:lpstr>Les objectifs des différentes opérations d’évaluation des élèves</vt:lpstr>
      <vt:lpstr>Le calendrier</vt:lpstr>
      <vt:lpstr>L’organisation des Passations </vt:lpstr>
      <vt:lpstr>La préparation des passations</vt:lpstr>
      <vt:lpstr>La conception des évaluations standardisées </vt:lpstr>
      <vt:lpstr>REPERES CP Contenus en français</vt:lpstr>
      <vt:lpstr>REPERES Cp Contenus en mathématiques</vt:lpstr>
      <vt:lpstr>REPERES CE1 Contenus en français</vt:lpstr>
      <vt:lpstr>REPERES CE1 Contenus en mathématiques</vt:lpstr>
      <vt:lpstr>Les restitutions</vt:lpstr>
      <vt:lpstr>L’accompagnement des enseignants pour l’action pédagogique  </vt:lpstr>
      <vt:lpstr>L’accompagnement des enseignants pour l’action pédagogique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Cheherazade DAOUNI</cp:lastModifiedBy>
  <cp:revision>220</cp:revision>
  <cp:lastPrinted>2018-08-24T15:37:38Z</cp:lastPrinted>
  <dcterms:created xsi:type="dcterms:W3CDTF">2015-02-04T10:43:31Z</dcterms:created>
  <dcterms:modified xsi:type="dcterms:W3CDTF">2018-08-24T16:11:38Z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