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/>
    <p:restoredTop sz="93692"/>
  </p:normalViewPr>
  <p:slideViewPr>
    <p:cSldViewPr snapToGrid="0" snapToObjects="1">
      <p:cViewPr varScale="1">
        <p:scale>
          <a:sx n="106" d="100"/>
          <a:sy n="106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3AEA-C92D-B24C-82C8-1AEC10F70FA0}" type="datetimeFigureOut">
              <a:rPr lang="fr-FR" smtClean="0"/>
              <a:t>13/06/18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83A5-50DB-2B48-8F3C-B3FEAE829B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326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3AEA-C92D-B24C-82C8-1AEC10F70FA0}" type="datetimeFigureOut">
              <a:rPr lang="fr-FR" smtClean="0"/>
              <a:t>13/06/18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83A5-50DB-2B48-8F3C-B3FEAE829B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11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3AEA-C92D-B24C-82C8-1AEC10F70FA0}" type="datetimeFigureOut">
              <a:rPr lang="fr-FR" smtClean="0"/>
              <a:t>13/06/18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83A5-50DB-2B48-8F3C-B3FEAE829B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7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3AEA-C92D-B24C-82C8-1AEC10F70FA0}" type="datetimeFigureOut">
              <a:rPr lang="fr-FR" smtClean="0"/>
              <a:t>13/06/18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83A5-50DB-2B48-8F3C-B3FEAE829B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053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3AEA-C92D-B24C-82C8-1AEC10F70FA0}" type="datetimeFigureOut">
              <a:rPr lang="fr-FR" smtClean="0"/>
              <a:t>13/06/18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83A5-50DB-2B48-8F3C-B3FEAE829B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2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3AEA-C92D-B24C-82C8-1AEC10F70FA0}" type="datetimeFigureOut">
              <a:rPr lang="fr-FR" smtClean="0"/>
              <a:t>13/06/18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83A5-50DB-2B48-8F3C-B3FEAE829B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72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3AEA-C92D-B24C-82C8-1AEC10F70FA0}" type="datetimeFigureOut">
              <a:rPr lang="fr-FR" smtClean="0"/>
              <a:t>13/06/18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83A5-50DB-2B48-8F3C-B3FEAE829B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15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3AEA-C92D-B24C-82C8-1AEC10F70FA0}" type="datetimeFigureOut">
              <a:rPr lang="fr-FR" smtClean="0"/>
              <a:t>13/06/18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83A5-50DB-2B48-8F3C-B3FEAE829B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75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3AEA-C92D-B24C-82C8-1AEC10F70FA0}" type="datetimeFigureOut">
              <a:rPr lang="fr-FR" smtClean="0"/>
              <a:t>13/06/18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83A5-50DB-2B48-8F3C-B3FEAE829B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18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3AEA-C92D-B24C-82C8-1AEC10F70FA0}" type="datetimeFigureOut">
              <a:rPr lang="fr-FR" smtClean="0"/>
              <a:t>13/06/18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83A5-50DB-2B48-8F3C-B3FEAE829B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984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13AEA-C92D-B24C-82C8-1AEC10F70FA0}" type="datetimeFigureOut">
              <a:rPr lang="fr-FR" smtClean="0"/>
              <a:t>13/06/18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83A5-50DB-2B48-8F3C-B3FEAE829B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40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13AEA-C92D-B24C-82C8-1AEC10F70FA0}" type="datetimeFigureOut">
              <a:rPr lang="fr-FR" smtClean="0"/>
              <a:t>13/06/18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483A5-50DB-2B48-8F3C-B3FEAE829B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68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3318556" y="2659928"/>
            <a:ext cx="2659637" cy="10663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749849" y="2827671"/>
            <a:ext cx="19288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Pourquoi travailler la compréhension en lecture? C2, C3</a:t>
            </a:r>
          </a:p>
        </p:txBody>
      </p:sp>
      <p:sp>
        <p:nvSpPr>
          <p:cNvPr id="7" name="Rectangle 6"/>
          <p:cNvSpPr/>
          <p:nvPr/>
        </p:nvSpPr>
        <p:spPr>
          <a:xfrm>
            <a:off x="1623337" y="4480199"/>
            <a:ext cx="5912302" cy="21087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773091" y="4585771"/>
            <a:ext cx="56427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Construire une posture de lecteur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Utiliser des stratégies de pré-lecture (ex: identifier le genre du texte)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Utiliser les connaissances sur la structure des textes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Apprendre à justifier, argumenter (Travailler l’éloquence)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Faire des inférences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Utiliser des ressources externes au texte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Faire des liens avec son vécu, avec sa connaissance du monde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Comprendre les mots difficiles en contexte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Réguler, contrôler et évaluer son activité de lecture</a:t>
            </a:r>
          </a:p>
        </p:txBody>
      </p:sp>
      <p:cxnSp>
        <p:nvCxnSpPr>
          <p:cNvPr id="12" name="Connecteur droit avec flèche 11"/>
          <p:cNvCxnSpPr>
            <a:endCxn id="18" idx="3"/>
          </p:cNvCxnSpPr>
          <p:nvPr/>
        </p:nvCxnSpPr>
        <p:spPr>
          <a:xfrm flipH="1" flipV="1">
            <a:off x="3031027" y="2168679"/>
            <a:ext cx="610999" cy="70691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5726607" y="2168679"/>
            <a:ext cx="479214" cy="70691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3031027" y="922587"/>
            <a:ext cx="3174794" cy="11982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17"/>
          <p:cNvSpPr/>
          <p:nvPr/>
        </p:nvSpPr>
        <p:spPr>
          <a:xfrm>
            <a:off x="431292" y="185715"/>
            <a:ext cx="2599735" cy="3965927"/>
          </a:xfrm>
          <a:prstGeom prst="round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6205821" y="176155"/>
            <a:ext cx="2563794" cy="3975487"/>
          </a:xfrm>
          <a:prstGeom prst="round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718821" y="299542"/>
            <a:ext cx="20965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Oral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Construire une culture commune et individuelle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Lutter contre les inégalités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Être à l’aise à l’oral (éloquence)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Prendre en compte les différents points de vue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Discuter, débattre avec ses pairs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Co-construire la compréhension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Respecter la parole de l’autre</a:t>
            </a:r>
          </a:p>
          <a:p>
            <a:endParaRPr lang="fr-FR" sz="1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6489432" y="299542"/>
            <a:ext cx="228018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Ecrit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Utiliser des écrits intermédiaires pour ordonner ses idées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Annoter, prendre des notes, surligner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Construire une culture de l’écrit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Utiliser le cahier d’écrivain, de lecteur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S’approprier l’ écrit (ex: réinvestir des structures syntaxiques)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Connaitre et identifier des schémas narratifs, les types et les genres de textes</a:t>
            </a:r>
          </a:p>
        </p:txBody>
      </p:sp>
      <p:sp>
        <p:nvSpPr>
          <p:cNvPr id="22" name="Flèche vers le bas 21"/>
          <p:cNvSpPr/>
          <p:nvPr/>
        </p:nvSpPr>
        <p:spPr>
          <a:xfrm>
            <a:off x="4456689" y="3714314"/>
            <a:ext cx="479214" cy="765885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6205821" y="6576988"/>
            <a:ext cx="28513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dirty="0" err="1"/>
              <a:t>Ande</a:t>
            </a:r>
            <a:r>
              <a:rPr lang="fr-FR" sz="800" dirty="0"/>
              <a:t> </a:t>
            </a:r>
            <a:r>
              <a:rPr lang="fr-FR" sz="800" dirty="0" err="1"/>
              <a:t>Poggi</a:t>
            </a:r>
            <a:r>
              <a:rPr lang="fr-FR" sz="800" dirty="0"/>
              <a:t> et </a:t>
            </a:r>
            <a:r>
              <a:rPr lang="fr-FR" sz="800"/>
              <a:t>Caroline Boin – Mai 2018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08899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3318556" y="2659928"/>
            <a:ext cx="2659637" cy="10663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749849" y="2827671"/>
            <a:ext cx="19288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Comment travailler la compréhension en lecture? C2, C3</a:t>
            </a:r>
          </a:p>
        </p:txBody>
      </p:sp>
      <p:sp>
        <p:nvSpPr>
          <p:cNvPr id="7" name="Rectangle 6"/>
          <p:cNvSpPr/>
          <p:nvPr/>
        </p:nvSpPr>
        <p:spPr>
          <a:xfrm>
            <a:off x="2226629" y="4126286"/>
            <a:ext cx="5465508" cy="2427454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312205" y="4188894"/>
            <a:ext cx="552187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Conditions :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Travailler sur un texte résistant (C. </a:t>
            </a:r>
            <a:r>
              <a:rPr lang="fr-FR" sz="1400" dirty="0" err="1"/>
              <a:t>Tauveron</a:t>
            </a:r>
            <a:r>
              <a:rPr lang="fr-FR" sz="1400" dirty="0"/>
              <a:t> et P. </a:t>
            </a:r>
            <a:r>
              <a:rPr lang="fr-FR" sz="1400" dirty="0" err="1"/>
              <a:t>Joole</a:t>
            </a:r>
            <a:r>
              <a:rPr lang="fr-FR" sz="1400" dirty="0"/>
              <a:t>)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Poser des questions ouvertes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Travailler sur des textes motivants</a:t>
            </a:r>
          </a:p>
          <a:p>
            <a:pPr marL="285750" indent="-285750">
              <a:buFontTx/>
              <a:buChar char="-"/>
            </a:pPr>
            <a:r>
              <a:rPr lang="fr-FR" sz="1400" dirty="0">
                <a:solidFill>
                  <a:srgbClr val="000000"/>
                </a:solidFill>
              </a:rPr>
              <a:t>Permettre à l’élève de comprendre ce qu’il </a:t>
            </a:r>
            <a:r>
              <a:rPr lang="fr-FR" sz="1400" dirty="0" smtClean="0">
                <a:solidFill>
                  <a:srgbClr val="000000"/>
                </a:solidFill>
              </a:rPr>
              <a:t>doit apprendre </a:t>
            </a:r>
            <a:r>
              <a:rPr lang="fr-FR" sz="1400" dirty="0">
                <a:solidFill>
                  <a:srgbClr val="000000"/>
                </a:solidFill>
              </a:rPr>
              <a:t>: être explicite dans son enseignement afin de donner du sens aux apprentissages</a:t>
            </a:r>
          </a:p>
          <a:p>
            <a:pPr marL="285750" indent="-285750">
              <a:buFontTx/>
              <a:buChar char="-"/>
            </a:pPr>
            <a:r>
              <a:rPr lang="fr-FR" sz="1400" dirty="0">
                <a:solidFill>
                  <a:srgbClr val="000000"/>
                </a:solidFill>
              </a:rPr>
              <a:t>Travailler les processus métacognitifs </a:t>
            </a:r>
            <a:r>
              <a:rPr lang="fr-FR" sz="1400" dirty="0" smtClean="0">
                <a:solidFill>
                  <a:srgbClr val="000000"/>
                </a:solidFill>
              </a:rPr>
              <a:t>(expliciter </a:t>
            </a:r>
            <a:r>
              <a:rPr lang="fr-FR" sz="1400" dirty="0">
                <a:solidFill>
                  <a:srgbClr val="000000"/>
                </a:solidFill>
              </a:rPr>
              <a:t>les stratégies, </a:t>
            </a:r>
            <a:r>
              <a:rPr lang="fr-FR" sz="1400">
                <a:solidFill>
                  <a:srgbClr val="000000"/>
                </a:solidFill>
              </a:rPr>
              <a:t>les </a:t>
            </a:r>
            <a:r>
              <a:rPr lang="fr-FR" sz="1400" smtClean="0">
                <a:solidFill>
                  <a:srgbClr val="000000"/>
                </a:solidFill>
              </a:rPr>
              <a:t>raisonnements, </a:t>
            </a:r>
            <a:r>
              <a:rPr lang="fr-FR" sz="1400" dirty="0">
                <a:solidFill>
                  <a:srgbClr val="000000"/>
                </a:solidFill>
              </a:rPr>
              <a:t>les réponses et les erreurs)</a:t>
            </a:r>
          </a:p>
          <a:p>
            <a:pPr marL="285750" indent="-285750">
              <a:buFontTx/>
              <a:buChar char="-"/>
            </a:pPr>
            <a:r>
              <a:rPr lang="fr-FR" sz="1400" dirty="0">
                <a:solidFill>
                  <a:srgbClr val="000000"/>
                </a:solidFill>
              </a:rPr>
              <a:t>Varier les sollicitations et les entrées (y compris interdisciplinaires)</a:t>
            </a:r>
          </a:p>
          <a:p>
            <a:pPr marL="285750" indent="-285750">
              <a:buFontTx/>
              <a:buChar char="-"/>
            </a:pPr>
            <a:endParaRPr lang="fr-FR" sz="1400" dirty="0">
              <a:solidFill>
                <a:srgbClr val="0070C0"/>
              </a:solidFill>
            </a:endParaRPr>
          </a:p>
        </p:txBody>
      </p:sp>
      <p:cxnSp>
        <p:nvCxnSpPr>
          <p:cNvPr id="12" name="Connecteur droit avec flèche 11"/>
          <p:cNvCxnSpPr>
            <a:cxnSpLocks/>
          </p:cNvCxnSpPr>
          <p:nvPr/>
        </p:nvCxnSpPr>
        <p:spPr>
          <a:xfrm flipH="1" flipV="1">
            <a:off x="3029240" y="2396784"/>
            <a:ext cx="578632" cy="4308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cxnSpLocks/>
          </p:cNvCxnSpPr>
          <p:nvPr/>
        </p:nvCxnSpPr>
        <p:spPr>
          <a:xfrm flipV="1">
            <a:off x="5678685" y="2444484"/>
            <a:ext cx="635386" cy="4308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cxnSpLocks/>
          </p:cNvCxnSpPr>
          <p:nvPr/>
        </p:nvCxnSpPr>
        <p:spPr>
          <a:xfrm>
            <a:off x="3029240" y="957652"/>
            <a:ext cx="3260445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17"/>
          <p:cNvSpPr/>
          <p:nvPr/>
        </p:nvSpPr>
        <p:spPr>
          <a:xfrm>
            <a:off x="431292" y="344279"/>
            <a:ext cx="2599735" cy="3614264"/>
          </a:xfrm>
          <a:prstGeom prst="round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6289685" y="344278"/>
            <a:ext cx="2674434" cy="3650681"/>
          </a:xfrm>
          <a:prstGeom prst="round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718821" y="670973"/>
            <a:ext cx="209656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Explicitation des stratégies de compréhension (J. </a:t>
            </a:r>
            <a:r>
              <a:rPr lang="fr-FR" sz="1400" b="1" dirty="0" err="1"/>
              <a:t>Giasson</a:t>
            </a:r>
            <a:r>
              <a:rPr lang="fr-FR" sz="1400" b="1" dirty="0"/>
              <a:t>)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Contrat d’écoute</a:t>
            </a:r>
            <a:endParaRPr lang="fr-FR" sz="1400" b="1" dirty="0"/>
          </a:p>
          <a:p>
            <a:pPr marL="285750" indent="-285750">
              <a:buFontTx/>
              <a:buChar char="-"/>
            </a:pPr>
            <a:r>
              <a:rPr lang="fr-FR" sz="1400" dirty="0"/>
              <a:t>Débat argumentatif</a:t>
            </a:r>
          </a:p>
          <a:p>
            <a:pPr marL="285750" indent="-285750">
              <a:buFontTx/>
              <a:buChar char="-"/>
            </a:pPr>
            <a:r>
              <a:rPr lang="fr-FR" sz="1400" dirty="0" err="1"/>
              <a:t>Lector</a:t>
            </a:r>
            <a:r>
              <a:rPr lang="fr-FR" sz="1400" dirty="0"/>
              <a:t> </a:t>
            </a:r>
            <a:r>
              <a:rPr lang="fr-FR" sz="1400" dirty="0" err="1"/>
              <a:t>Lectrix</a:t>
            </a:r>
            <a:r>
              <a:rPr lang="fr-FR" sz="1400" dirty="0"/>
              <a:t> (R. </a:t>
            </a:r>
            <a:r>
              <a:rPr lang="fr-FR" sz="1400" dirty="0" err="1"/>
              <a:t>Goigoux</a:t>
            </a:r>
            <a:r>
              <a:rPr lang="fr-FR" sz="1400" dirty="0"/>
              <a:t>)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Résumé (guidé)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Ateliers d’écriture</a:t>
            </a:r>
          </a:p>
          <a:p>
            <a:pPr marL="285750" indent="-285750">
              <a:buFontTx/>
              <a:buChar char="-"/>
            </a:pPr>
            <a:r>
              <a:rPr lang="fr-FR" sz="1400" dirty="0">
                <a:solidFill>
                  <a:srgbClr val="000000"/>
                </a:solidFill>
              </a:rPr>
              <a:t>Travail autour du journal des apprentissages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…</a:t>
            </a:r>
          </a:p>
          <a:p>
            <a:pPr marL="285750" indent="-285750">
              <a:buFontTx/>
              <a:buChar char="-"/>
            </a:pPr>
            <a:endParaRPr lang="fr-FR" sz="1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6537355" y="670973"/>
            <a:ext cx="24267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Débats, discussions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Cercles de lecture</a:t>
            </a:r>
          </a:p>
          <a:p>
            <a:r>
              <a:rPr lang="fr-FR" sz="1400" dirty="0" smtClean="0"/>
              <a:t>	( </a:t>
            </a:r>
            <a:r>
              <a:rPr lang="fr-FR" sz="1400" dirty="0"/>
              <a:t>S. </a:t>
            </a:r>
            <a:r>
              <a:rPr lang="fr-FR" sz="1400" dirty="0" err="1"/>
              <a:t>Terwagne</a:t>
            </a:r>
            <a:r>
              <a:rPr lang="fr-FR" sz="1400" dirty="0"/>
              <a:t>)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Débat interprétatif</a:t>
            </a:r>
          </a:p>
          <a:p>
            <a:pPr marL="285750" indent="-285750">
              <a:buFontTx/>
              <a:buChar char="-"/>
            </a:pPr>
            <a:r>
              <a:rPr lang="fr-FR" sz="1400" dirty="0"/>
              <a:t>Reformulation, rappel de texte</a:t>
            </a:r>
          </a:p>
          <a:p>
            <a:pPr marL="285750" indent="-285750">
              <a:buFontTx/>
              <a:buChar char="-"/>
            </a:pPr>
            <a:r>
              <a:rPr lang="fr-FR" sz="1400" dirty="0">
                <a:solidFill>
                  <a:srgbClr val="000000"/>
                </a:solidFill>
              </a:rPr>
              <a:t>Analyse de textes </a:t>
            </a:r>
            <a:r>
              <a:rPr lang="fr-FR" sz="1400" dirty="0" smtClean="0">
                <a:solidFill>
                  <a:srgbClr val="000000"/>
                </a:solidFill>
              </a:rPr>
              <a:t>(</a:t>
            </a:r>
            <a:r>
              <a:rPr lang="fr-FR" sz="1400" dirty="0">
                <a:solidFill>
                  <a:srgbClr val="000000"/>
                </a:solidFill>
              </a:rPr>
              <a:t>c</a:t>
            </a:r>
            <a:r>
              <a:rPr lang="fr-FR" sz="1400" dirty="0" smtClean="0">
                <a:solidFill>
                  <a:srgbClr val="000000"/>
                </a:solidFill>
              </a:rPr>
              <a:t>hronologie</a:t>
            </a:r>
            <a:r>
              <a:rPr lang="fr-FR" sz="1400" dirty="0">
                <a:solidFill>
                  <a:srgbClr val="000000"/>
                </a:solidFill>
              </a:rPr>
              <a:t>, connecteurs,  anaphores, implicites, inférences, …)</a:t>
            </a:r>
          </a:p>
          <a:p>
            <a:pPr marL="285750" indent="-285750">
              <a:buFontTx/>
              <a:buChar char="-"/>
            </a:pPr>
            <a:r>
              <a:rPr lang="fr-FR" sz="1400" dirty="0">
                <a:solidFill>
                  <a:srgbClr val="000000"/>
                </a:solidFill>
              </a:rPr>
              <a:t>Exploiter les écrits intermédiaires</a:t>
            </a:r>
          </a:p>
          <a:p>
            <a:pPr marL="285750" indent="-285750">
              <a:buFontTx/>
              <a:buChar char="-"/>
            </a:pPr>
            <a:r>
              <a:rPr lang="fr-FR" sz="1400" dirty="0">
                <a:solidFill>
                  <a:srgbClr val="000000"/>
                </a:solidFill>
              </a:rPr>
              <a:t>Faire des liens entre les situations d’apprentissage, les textes , …</a:t>
            </a:r>
          </a:p>
          <a:p>
            <a:endParaRPr lang="fr-FR" sz="1400" dirty="0"/>
          </a:p>
        </p:txBody>
      </p:sp>
      <p:sp>
        <p:nvSpPr>
          <p:cNvPr id="2" name="ZoneTexte 1"/>
          <p:cNvSpPr txBox="1"/>
          <p:nvPr/>
        </p:nvSpPr>
        <p:spPr>
          <a:xfrm>
            <a:off x="6556069" y="6338296"/>
            <a:ext cx="2408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dirty="0" err="1"/>
              <a:t>Ande</a:t>
            </a:r>
            <a:r>
              <a:rPr lang="fr-FR" sz="800" dirty="0"/>
              <a:t> </a:t>
            </a:r>
            <a:r>
              <a:rPr lang="fr-FR" sz="800" dirty="0" err="1"/>
              <a:t>Poggi</a:t>
            </a:r>
            <a:r>
              <a:rPr lang="fr-FR" sz="800" dirty="0"/>
              <a:t> </a:t>
            </a:r>
            <a:r>
              <a:rPr lang="fr-FR" sz="800" dirty="0" smtClean="0"/>
              <a:t>et</a:t>
            </a:r>
          </a:p>
          <a:p>
            <a:pPr algn="r"/>
            <a:r>
              <a:rPr lang="fr-FR" sz="800" dirty="0" smtClean="0"/>
              <a:t> </a:t>
            </a:r>
            <a:r>
              <a:rPr lang="fr-FR" sz="800" dirty="0"/>
              <a:t>Caroline Boin – Mai 2018</a:t>
            </a:r>
          </a:p>
        </p:txBody>
      </p:sp>
    </p:spTree>
    <p:extLst>
      <p:ext uri="{BB962C8B-B14F-4D97-AF65-F5344CB8AC3E}">
        <p14:creationId xmlns:p14="http://schemas.microsoft.com/office/powerpoint/2010/main" val="34990820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301</Words>
  <Application>Microsoft Macintosh PowerPoint</Application>
  <PresentationFormat>Présentation à l'écran (4:3)</PresentationFormat>
  <Paragraphs>52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Boin</dc:creator>
  <cp:lastModifiedBy>Caroline Boin</cp:lastModifiedBy>
  <cp:revision>16</cp:revision>
  <dcterms:created xsi:type="dcterms:W3CDTF">2018-05-11T09:07:22Z</dcterms:created>
  <dcterms:modified xsi:type="dcterms:W3CDTF">2018-06-13T18:48:45Z</dcterms:modified>
</cp:coreProperties>
</file>